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3" r:id="rId1"/>
  </p:sldMasterIdLst>
  <p:notesMasterIdLst>
    <p:notesMasterId r:id="rId37"/>
  </p:notesMasterIdLst>
  <p:handoutMasterIdLst>
    <p:handoutMasterId r:id="rId38"/>
  </p:handoutMasterIdLst>
  <p:sldIdLst>
    <p:sldId id="1112" r:id="rId2"/>
    <p:sldId id="1168" r:id="rId3"/>
    <p:sldId id="1227" r:id="rId4"/>
    <p:sldId id="1235" r:id="rId5"/>
    <p:sldId id="1236" r:id="rId6"/>
    <p:sldId id="1221" r:id="rId7"/>
    <p:sldId id="1237" r:id="rId8"/>
    <p:sldId id="1239" r:id="rId9"/>
    <p:sldId id="1240" r:id="rId10"/>
    <p:sldId id="1241" r:id="rId11"/>
    <p:sldId id="1242" r:id="rId12"/>
    <p:sldId id="1243" r:id="rId13"/>
    <p:sldId id="1245" r:id="rId14"/>
    <p:sldId id="1246" r:id="rId15"/>
    <p:sldId id="1248" r:id="rId16"/>
    <p:sldId id="1247" r:id="rId17"/>
    <p:sldId id="1249" r:id="rId18"/>
    <p:sldId id="1251" r:id="rId19"/>
    <p:sldId id="1252" r:id="rId20"/>
    <p:sldId id="1253" r:id="rId21"/>
    <p:sldId id="1254" r:id="rId22"/>
    <p:sldId id="1256" r:id="rId23"/>
    <p:sldId id="1257" r:id="rId24"/>
    <p:sldId id="1258" r:id="rId25"/>
    <p:sldId id="1259" r:id="rId26"/>
    <p:sldId id="1260" r:id="rId27"/>
    <p:sldId id="1223" r:id="rId28"/>
    <p:sldId id="1261" r:id="rId29"/>
    <p:sldId id="1262" r:id="rId30"/>
    <p:sldId id="1264" r:id="rId31"/>
    <p:sldId id="1265" r:id="rId32"/>
    <p:sldId id="1266" r:id="rId33"/>
    <p:sldId id="1268" r:id="rId34"/>
    <p:sldId id="1269" r:id="rId35"/>
    <p:sldId id="1226" r:id="rId36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72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2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lleen Murphy" initials="" lastIdx="2" clrIdx="0"/>
  <p:cmAuthor id="1" name="Purba, Denissa Sari Darmawi" initials="PDSD" lastIdx="2" clrIdx="1">
    <p:extLst>
      <p:ext uri="{19B8F6BF-5375-455C-9EA6-DF929625EA0E}">
        <p15:presenceInfo xmlns:p15="http://schemas.microsoft.com/office/powerpoint/2012/main" userId="Purba, Denissa Sari Darmaw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00"/>
    <a:srgbClr val="00CC00"/>
    <a:srgbClr val="4FFF4F"/>
    <a:srgbClr val="C5FFC5"/>
    <a:srgbClr val="FFFF00"/>
    <a:srgbClr val="FF9900"/>
    <a:srgbClr val="A6B7D1"/>
    <a:srgbClr val="006600"/>
    <a:srgbClr val="207153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1" autoAdjust="0"/>
    <p:restoredTop sz="89460" autoAdjust="0"/>
  </p:normalViewPr>
  <p:slideViewPr>
    <p:cSldViewPr>
      <p:cViewPr varScale="1">
        <p:scale>
          <a:sx n="61" d="100"/>
          <a:sy n="61" d="100"/>
        </p:scale>
        <p:origin x="43" y="269"/>
      </p:cViewPr>
      <p:guideLst>
        <p:guide orient="horz" pos="672"/>
        <p:guide orient="horz" pos="3888"/>
        <p:guide pos="2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6026738F-8E52-47D3-85AA-D8FE505459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97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DB614D1E-9F8C-4240-8A36-D87307D95F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3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941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3960" indent="-285158" defTabSz="931941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5412" indent="-227808" defTabSz="931941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4213" indent="-227808" defTabSz="931941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63015" indent="-227808" defTabSz="931941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21816" indent="-227808" defTabSz="931941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80617" indent="-227808" defTabSz="931941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39419" indent="-227808" defTabSz="931941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98221" indent="-227808" defTabSz="931941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3B4C883-5B54-4F24-8DFF-AC5675EB0AA1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4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695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0101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665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189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2826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0515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279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8943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8516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937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4497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4917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786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7714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0947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5270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2037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2605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268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45930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852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2208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3692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7117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90285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67719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2152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614D1E-9F8C-4240-8A36-D87307D95F7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1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532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211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362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695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370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C1F09-DD2C-4C4C-9877-88CF6F35D0E8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449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BC020-DDED-4384-8D71-32EFC614E5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3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B27B3-F909-4CB5-B30B-1844908BE5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5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8641F-502C-4807-A8C4-733CFA4D2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0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362200" cy="365125"/>
          </a:xfrm>
        </p:spPr>
        <p:txBody>
          <a:bodyPr/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5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B9BF4-D4AA-4368-8B37-7479A3EB43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83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A216D-A399-4F03-B99A-664E97D332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3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79DF1-3A38-4393-A8D7-B44794FAC1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5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00B0E-BFAF-49D3-9534-D5E9211E9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7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5E8F1-867E-46B5-966A-A3426AD13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E3F4D-6205-4939-A4E7-0A35AA0B6D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22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C1FE2-39E8-4B11-AA1F-DA0B11DFB1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6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0E220BCE-BA10-460D-AFAA-FA7703317B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r="29572" b="37143"/>
          <a:stretch/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" name="Rectangle 285"/>
          <p:cNvSpPr/>
          <p:nvPr/>
        </p:nvSpPr>
        <p:spPr>
          <a:xfrm>
            <a:off x="-2701" y="381000"/>
            <a:ext cx="9149397" cy="4953000"/>
          </a:xfrm>
          <a:prstGeom prst="rect">
            <a:avLst/>
          </a:prstGeom>
          <a:gradFill flip="none" rotWithShape="1">
            <a:gsLst>
              <a:gs pos="70000">
                <a:srgbClr val="FEFBFB"/>
              </a:gs>
              <a:gs pos="49000">
                <a:srgbClr val="FDF8F8">
                  <a:alpha val="0"/>
                </a:srgbClr>
              </a:gs>
              <a:gs pos="0">
                <a:schemeClr val="accent2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1143000"/>
          </a:xfrm>
          <a:noFill/>
        </p:spPr>
        <p:txBody>
          <a:bodyPr lIns="92075" tIns="46038" rIns="92075" bIns="46038"/>
          <a:lstStyle/>
          <a:p>
            <a:br>
              <a:rPr lang="en-US" altLang="en-US" b="1" dirty="0">
                <a:latin typeface="Arial" panose="020B0604020202020204" pitchFamily="34" charset="0"/>
              </a:rPr>
            </a:br>
            <a:endParaRPr lang="en-US" altLang="en-US" b="1" dirty="0">
              <a:latin typeface="Arial" panose="020B0604020202020204" pitchFamily="34" charset="0"/>
            </a:endParaRPr>
          </a:p>
        </p:txBody>
      </p:sp>
      <p:graphicFrame>
        <p:nvGraphicFramePr>
          <p:cNvPr id="4101" name="Object 34"/>
          <p:cNvGraphicFramePr>
            <a:graphicFrameLocks noChangeAspect="1"/>
          </p:cNvGraphicFramePr>
          <p:nvPr>
            <p:extLst/>
          </p:nvPr>
        </p:nvGraphicFramePr>
        <p:xfrm>
          <a:off x="4502150" y="3143250"/>
          <a:ext cx="1397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" name="Equation" r:id="rId5" imgW="139579" imgH="266469" progId="Equation.DSMT4">
                  <p:embed/>
                </p:oleObj>
              </mc:Choice>
              <mc:Fallback>
                <p:oleObj name="Equation" r:id="rId5" imgW="139579" imgH="2664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3143250"/>
                        <a:ext cx="1397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3" name="Picture 34" descr="C:\Users\qhuang\Desktop\uiuc_logo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537" y="5486400"/>
            <a:ext cx="11466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1" name="Rectangle 23"/>
          <p:cNvSpPr txBox="1">
            <a:spLocks noChangeArrowheads="1"/>
          </p:cNvSpPr>
          <p:nvPr/>
        </p:nvSpPr>
        <p:spPr>
          <a:xfrm>
            <a:off x="381000" y="1032965"/>
            <a:ext cx="8458200" cy="1228379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>
                <a:solidFill>
                  <a:srgbClr val="FF9900"/>
                </a:solidFill>
              </a:rPr>
              <a:t>Network Size Reduction Using Clustering Method for Bridge Transportation Network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4305100"/>
            <a:ext cx="5561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Denissa Sari Darmawi Purba</a:t>
            </a:r>
            <a:endParaRPr lang="en-US" sz="900" dirty="0"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200" dirty="0">
                <a:latin typeface="Arial Narrow" panose="020B0606020202030204" pitchFamily="34" charset="0"/>
              </a:rPr>
              <a:t>MS Civil Engineering – Societal Risk Management, Civil and Environmental Department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Arial Narrow" panose="020B0606020202030204" pitchFamily="34" charset="0"/>
              </a:rPr>
              <a:t>University of Illinois Urbana Champaign</a:t>
            </a:r>
          </a:p>
          <a:p>
            <a:pPr>
              <a:spcBef>
                <a:spcPts val="0"/>
              </a:spcBef>
              <a:buNone/>
            </a:pP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8013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6D258E0-8D41-4B15-A790-5EC6264C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"/>
          <a:stretch/>
        </p:blipFill>
        <p:spPr>
          <a:xfrm>
            <a:off x="3809994" y="2010730"/>
            <a:ext cx="5486411" cy="332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2540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1: Define Link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457200" y="2593044"/>
                <a:ext cx="3863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𝑏𝑟𝑖𝑑𝑔𝑒𝑠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93044"/>
                <a:ext cx="3863622" cy="2031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62BFF90-3643-44FD-B20C-2A1ED1D63DB4}"/>
              </a:ext>
            </a:extLst>
          </p:cNvPr>
          <p:cNvSpPr/>
          <p:nvPr/>
        </p:nvSpPr>
        <p:spPr>
          <a:xfrm>
            <a:off x="400105" y="4471739"/>
            <a:ext cx="403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cs typeface="Arial" panose="020B0604020202020204" pitchFamily="34" charset="0"/>
              </a:rPr>
              <a:t>This weight represent the loss or drawback of arcs. We assume that bridge have lower drawback (higher benefit) in functionality of the network than the road.</a:t>
            </a:r>
          </a:p>
          <a:p>
            <a:endParaRPr lang="en-US" sz="1200" dirty="0">
              <a:cs typeface="Arial" panose="020B0604020202020204" pitchFamily="34" charset="0"/>
            </a:endParaRPr>
          </a:p>
          <a:p>
            <a:r>
              <a:rPr lang="en-US" sz="1200" dirty="0">
                <a:cs typeface="Arial" panose="020B0604020202020204" pitchFamily="34" charset="0"/>
              </a:rPr>
              <a:t>This weight could represent time delay, time travel, etc.</a:t>
            </a: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48705F-9CD4-4D5F-B45E-9205C8D828F5}"/>
              </a:ext>
            </a:extLst>
          </p:cNvPr>
          <p:cNvGrpSpPr/>
          <p:nvPr/>
        </p:nvGrpSpPr>
        <p:grpSpPr>
          <a:xfrm>
            <a:off x="4698921" y="2188328"/>
            <a:ext cx="3778734" cy="2566846"/>
            <a:chOff x="4698921" y="2188328"/>
            <a:chExt cx="3778734" cy="25668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0E630B-F4C0-49D9-8006-3888DB8C71F3}"/>
                </a:ext>
              </a:extLst>
            </p:cNvPr>
            <p:cNvSpPr txBox="1"/>
            <p:nvPr/>
          </p:nvSpPr>
          <p:spPr>
            <a:xfrm>
              <a:off x="5943600" y="2188328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CC6281-4B30-449A-95FF-FE9D8227ABC6}"/>
                </a:ext>
              </a:extLst>
            </p:cNvPr>
            <p:cNvSpPr txBox="1"/>
            <p:nvPr/>
          </p:nvSpPr>
          <p:spPr>
            <a:xfrm>
              <a:off x="6510234" y="2387034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F87E41-E4AA-4F05-B2B4-057F010ED349}"/>
                </a:ext>
              </a:extLst>
            </p:cNvPr>
            <p:cNvSpPr txBox="1"/>
            <p:nvPr/>
          </p:nvSpPr>
          <p:spPr>
            <a:xfrm>
              <a:off x="5268681" y="3541560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AC4B1D-2E9C-4596-B130-754DF0A0BA30}"/>
                </a:ext>
              </a:extLst>
            </p:cNvPr>
            <p:cNvSpPr txBox="1"/>
            <p:nvPr/>
          </p:nvSpPr>
          <p:spPr>
            <a:xfrm>
              <a:off x="5733447" y="3279950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A150C9-0E11-4725-A36F-BD2A9F4817E4}"/>
                </a:ext>
              </a:extLst>
            </p:cNvPr>
            <p:cNvSpPr txBox="1"/>
            <p:nvPr/>
          </p:nvSpPr>
          <p:spPr>
            <a:xfrm>
              <a:off x="6867962" y="3178899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872803-21A6-4DE5-910C-3B7BCACB47EB}"/>
                </a:ext>
              </a:extLst>
            </p:cNvPr>
            <p:cNvSpPr txBox="1"/>
            <p:nvPr/>
          </p:nvSpPr>
          <p:spPr>
            <a:xfrm>
              <a:off x="7344046" y="3429000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29B1E-FFE6-45E4-96E3-0A1A1698EA94}"/>
                </a:ext>
              </a:extLst>
            </p:cNvPr>
            <p:cNvSpPr txBox="1"/>
            <p:nvPr/>
          </p:nvSpPr>
          <p:spPr>
            <a:xfrm>
              <a:off x="6035934" y="3964737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EE56A9-0137-4C32-A777-3074F640C4F7}"/>
                </a:ext>
              </a:extLst>
            </p:cNvPr>
            <p:cNvSpPr txBox="1"/>
            <p:nvPr/>
          </p:nvSpPr>
          <p:spPr>
            <a:xfrm>
              <a:off x="6206814" y="4493564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12EE02-CFC1-4940-B695-CCEEA3A62615}"/>
                </a:ext>
              </a:extLst>
            </p:cNvPr>
            <p:cNvSpPr txBox="1"/>
            <p:nvPr/>
          </p:nvSpPr>
          <p:spPr>
            <a:xfrm>
              <a:off x="6602568" y="3961220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A8C183-351E-4BE9-8353-0628022B74E3}"/>
                </a:ext>
              </a:extLst>
            </p:cNvPr>
            <p:cNvSpPr txBox="1"/>
            <p:nvPr/>
          </p:nvSpPr>
          <p:spPr>
            <a:xfrm>
              <a:off x="6377694" y="4073613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CEC3F8-FC9F-41B0-A820-441AAEE65E0D}"/>
                </a:ext>
              </a:extLst>
            </p:cNvPr>
            <p:cNvSpPr txBox="1"/>
            <p:nvPr/>
          </p:nvSpPr>
          <p:spPr>
            <a:xfrm>
              <a:off x="6752759" y="4442196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8FB1EC8-51C9-415C-8253-AACEFA7C6367}"/>
                </a:ext>
              </a:extLst>
            </p:cNvPr>
            <p:cNvSpPr txBox="1"/>
            <p:nvPr/>
          </p:nvSpPr>
          <p:spPr>
            <a:xfrm>
              <a:off x="6858275" y="3964064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0234910-F385-48CC-9978-E16B29C72507}"/>
                </a:ext>
              </a:extLst>
            </p:cNvPr>
            <p:cNvSpPr txBox="1"/>
            <p:nvPr/>
          </p:nvSpPr>
          <p:spPr>
            <a:xfrm>
              <a:off x="6479754" y="3706507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D802C5-528C-4B63-A25B-5D2AF2830FA5}"/>
                </a:ext>
              </a:extLst>
            </p:cNvPr>
            <p:cNvSpPr txBox="1"/>
            <p:nvPr/>
          </p:nvSpPr>
          <p:spPr>
            <a:xfrm>
              <a:off x="8077200" y="2818164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45BA49-A4AA-4FA8-8101-BE5E9F4267FC}"/>
                </a:ext>
              </a:extLst>
            </p:cNvPr>
            <p:cNvSpPr txBox="1"/>
            <p:nvPr/>
          </p:nvSpPr>
          <p:spPr>
            <a:xfrm>
              <a:off x="7514926" y="2907994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C2B75B-2404-4B80-842F-7FF3B6EF754E}"/>
                </a:ext>
              </a:extLst>
            </p:cNvPr>
            <p:cNvSpPr txBox="1"/>
            <p:nvPr/>
          </p:nvSpPr>
          <p:spPr>
            <a:xfrm>
              <a:off x="7625183" y="270374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3E37D2-21B4-4A1F-B9BC-2026E379D966}"/>
                </a:ext>
              </a:extLst>
            </p:cNvPr>
            <p:cNvSpPr txBox="1"/>
            <p:nvPr/>
          </p:nvSpPr>
          <p:spPr>
            <a:xfrm>
              <a:off x="8050902" y="2650872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260416-4C82-473F-AB4E-A2116A56612C}"/>
                </a:ext>
              </a:extLst>
            </p:cNvPr>
            <p:cNvSpPr txBox="1"/>
            <p:nvPr/>
          </p:nvSpPr>
          <p:spPr>
            <a:xfrm>
              <a:off x="7399437" y="2439181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5A57E2-D2E7-40E7-BB66-CF6C72EF453E}"/>
                </a:ext>
              </a:extLst>
            </p:cNvPr>
            <p:cNvSpPr txBox="1"/>
            <p:nvPr/>
          </p:nvSpPr>
          <p:spPr>
            <a:xfrm>
              <a:off x="7670187" y="2214025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EC905F-5D3F-43C3-84F3-243B9CE19451}"/>
                </a:ext>
              </a:extLst>
            </p:cNvPr>
            <p:cNvSpPr txBox="1"/>
            <p:nvPr/>
          </p:nvSpPr>
          <p:spPr>
            <a:xfrm>
              <a:off x="8135895" y="2497470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5F74C9-DEEE-41EE-AAD0-27609EE9F71F}"/>
                </a:ext>
              </a:extLst>
            </p:cNvPr>
            <p:cNvSpPr txBox="1"/>
            <p:nvPr/>
          </p:nvSpPr>
          <p:spPr>
            <a:xfrm>
              <a:off x="4869801" y="2867064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339648-8A12-4B62-834B-2266D6D8E217}"/>
                </a:ext>
              </a:extLst>
            </p:cNvPr>
            <p:cNvSpPr txBox="1"/>
            <p:nvPr/>
          </p:nvSpPr>
          <p:spPr>
            <a:xfrm>
              <a:off x="5108296" y="2730862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A0D0A3-5879-4600-BD9E-E40F7E716874}"/>
                </a:ext>
              </a:extLst>
            </p:cNvPr>
            <p:cNvSpPr txBox="1"/>
            <p:nvPr/>
          </p:nvSpPr>
          <p:spPr>
            <a:xfrm>
              <a:off x="4698921" y="2365056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99D530-E57D-46CB-B3DA-43267BE1D48C}"/>
                </a:ext>
              </a:extLst>
            </p:cNvPr>
            <p:cNvSpPr txBox="1"/>
            <p:nvPr/>
          </p:nvSpPr>
          <p:spPr>
            <a:xfrm>
              <a:off x="5002341" y="2263514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3E1BA6-7C2A-4262-8950-DF08E8F18C00}"/>
                </a:ext>
              </a:extLst>
            </p:cNvPr>
            <p:cNvSpPr txBox="1"/>
            <p:nvPr/>
          </p:nvSpPr>
          <p:spPr>
            <a:xfrm>
              <a:off x="4850631" y="240654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F1AD032-8380-4F0B-ACE4-015CEF901540}"/>
                </a:ext>
              </a:extLst>
            </p:cNvPr>
            <p:cNvSpPr txBox="1"/>
            <p:nvPr/>
          </p:nvSpPr>
          <p:spPr>
            <a:xfrm>
              <a:off x="5038869" y="2600057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227E59-BEAD-4A03-80A5-58998B0FB85F}"/>
                </a:ext>
              </a:extLst>
            </p:cNvPr>
            <p:cNvSpPr txBox="1"/>
            <p:nvPr/>
          </p:nvSpPr>
          <p:spPr>
            <a:xfrm>
              <a:off x="7670187" y="2626666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DF56DA4-CA1C-4B5F-8DFF-3D597EA3EA2D}"/>
                </a:ext>
              </a:extLst>
            </p:cNvPr>
            <p:cNvSpPr txBox="1"/>
            <p:nvPr/>
          </p:nvSpPr>
          <p:spPr>
            <a:xfrm>
              <a:off x="7787455" y="2446711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10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F68D92C-C6DF-4BAB-90EF-7B6E7D69A069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772F0BC-C6DC-41BF-9999-DD168FB50E5E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2AFCE6C-A67D-46BE-A501-C393C8623ADC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0C1106B-1B3A-4A17-B61B-9124AEB49566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7CBFAD-BE5F-4523-BA08-D3EC8D1F32E5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2773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6D258E0-8D41-4B15-A790-5EC6264C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"/>
          <a:stretch/>
        </p:blipFill>
        <p:spPr>
          <a:xfrm>
            <a:off x="3809994" y="2010730"/>
            <a:ext cx="5486411" cy="332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49756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2: Clustering Girvan-Newman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E630B-F4C0-49D9-8006-3888DB8C71F3}"/>
              </a:ext>
            </a:extLst>
          </p:cNvPr>
          <p:cNvSpPr txBox="1"/>
          <p:nvPr/>
        </p:nvSpPr>
        <p:spPr>
          <a:xfrm>
            <a:off x="5943600" y="218832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C6281-4B30-449A-95FF-FE9D8227ABC6}"/>
              </a:ext>
            </a:extLst>
          </p:cNvPr>
          <p:cNvSpPr txBox="1"/>
          <p:nvPr/>
        </p:nvSpPr>
        <p:spPr>
          <a:xfrm>
            <a:off x="6510234" y="238703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87E41-E4AA-4F05-B2B4-057F010ED349}"/>
              </a:ext>
            </a:extLst>
          </p:cNvPr>
          <p:cNvSpPr txBox="1"/>
          <p:nvPr/>
        </p:nvSpPr>
        <p:spPr>
          <a:xfrm>
            <a:off x="5268681" y="354156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AC4B1D-2E9C-4596-B130-754DF0A0BA30}"/>
              </a:ext>
            </a:extLst>
          </p:cNvPr>
          <p:cNvSpPr txBox="1"/>
          <p:nvPr/>
        </p:nvSpPr>
        <p:spPr>
          <a:xfrm>
            <a:off x="5733447" y="327995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A150C9-0E11-4725-A36F-BD2A9F4817E4}"/>
              </a:ext>
            </a:extLst>
          </p:cNvPr>
          <p:cNvSpPr txBox="1"/>
          <p:nvPr/>
        </p:nvSpPr>
        <p:spPr>
          <a:xfrm>
            <a:off x="6867962" y="3178899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872803-21A6-4DE5-910C-3B7BCACB47EB}"/>
              </a:ext>
            </a:extLst>
          </p:cNvPr>
          <p:cNvSpPr txBox="1"/>
          <p:nvPr/>
        </p:nvSpPr>
        <p:spPr>
          <a:xfrm>
            <a:off x="7344046" y="342900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929B1E-FFE6-45E4-96E3-0A1A1698EA94}"/>
              </a:ext>
            </a:extLst>
          </p:cNvPr>
          <p:cNvSpPr txBox="1"/>
          <p:nvPr/>
        </p:nvSpPr>
        <p:spPr>
          <a:xfrm>
            <a:off x="6035934" y="396473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EE56A9-0137-4C32-A777-3074F640C4F7}"/>
              </a:ext>
            </a:extLst>
          </p:cNvPr>
          <p:cNvSpPr txBox="1"/>
          <p:nvPr/>
        </p:nvSpPr>
        <p:spPr>
          <a:xfrm>
            <a:off x="6206814" y="449356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12EE02-CFC1-4940-B695-CCEEA3A62615}"/>
              </a:ext>
            </a:extLst>
          </p:cNvPr>
          <p:cNvSpPr txBox="1"/>
          <p:nvPr/>
        </p:nvSpPr>
        <p:spPr>
          <a:xfrm>
            <a:off x="6602568" y="396122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A8C183-351E-4BE9-8353-0628022B74E3}"/>
              </a:ext>
            </a:extLst>
          </p:cNvPr>
          <p:cNvSpPr txBox="1"/>
          <p:nvPr/>
        </p:nvSpPr>
        <p:spPr>
          <a:xfrm>
            <a:off x="6377694" y="4073613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CEC3F8-FC9F-41B0-A820-441AAEE65E0D}"/>
              </a:ext>
            </a:extLst>
          </p:cNvPr>
          <p:cNvSpPr txBox="1"/>
          <p:nvPr/>
        </p:nvSpPr>
        <p:spPr>
          <a:xfrm>
            <a:off x="6752759" y="444219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FB1EC8-51C9-415C-8253-AACEFA7C6367}"/>
              </a:ext>
            </a:extLst>
          </p:cNvPr>
          <p:cNvSpPr txBox="1"/>
          <p:nvPr/>
        </p:nvSpPr>
        <p:spPr>
          <a:xfrm>
            <a:off x="6858275" y="396406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234910-F385-48CC-9978-E16B29C72507}"/>
              </a:ext>
            </a:extLst>
          </p:cNvPr>
          <p:cNvSpPr txBox="1"/>
          <p:nvPr/>
        </p:nvSpPr>
        <p:spPr>
          <a:xfrm>
            <a:off x="6479754" y="370650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D802C5-528C-4B63-A25B-5D2AF2830FA5}"/>
              </a:ext>
            </a:extLst>
          </p:cNvPr>
          <p:cNvSpPr txBox="1"/>
          <p:nvPr/>
        </p:nvSpPr>
        <p:spPr>
          <a:xfrm>
            <a:off x="8077200" y="281816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45BA49-A4AA-4FA8-8101-BE5E9F4267FC}"/>
              </a:ext>
            </a:extLst>
          </p:cNvPr>
          <p:cNvSpPr txBox="1"/>
          <p:nvPr/>
        </p:nvSpPr>
        <p:spPr>
          <a:xfrm>
            <a:off x="7514926" y="290799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C2B75B-2404-4B80-842F-7FF3B6EF754E}"/>
              </a:ext>
            </a:extLst>
          </p:cNvPr>
          <p:cNvSpPr txBox="1"/>
          <p:nvPr/>
        </p:nvSpPr>
        <p:spPr>
          <a:xfrm>
            <a:off x="7625183" y="2703748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3E37D2-21B4-4A1F-B9BC-2026E379D966}"/>
              </a:ext>
            </a:extLst>
          </p:cNvPr>
          <p:cNvSpPr txBox="1"/>
          <p:nvPr/>
        </p:nvSpPr>
        <p:spPr>
          <a:xfrm>
            <a:off x="8050902" y="2650872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260416-4C82-473F-AB4E-A2116A56612C}"/>
              </a:ext>
            </a:extLst>
          </p:cNvPr>
          <p:cNvSpPr txBox="1"/>
          <p:nvPr/>
        </p:nvSpPr>
        <p:spPr>
          <a:xfrm>
            <a:off x="7399437" y="2439181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5A57E2-D2E7-40E7-BB66-CF6C72EF453E}"/>
              </a:ext>
            </a:extLst>
          </p:cNvPr>
          <p:cNvSpPr txBox="1"/>
          <p:nvPr/>
        </p:nvSpPr>
        <p:spPr>
          <a:xfrm>
            <a:off x="7670187" y="2214025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EC905F-5D3F-43C3-84F3-243B9CE19451}"/>
              </a:ext>
            </a:extLst>
          </p:cNvPr>
          <p:cNvSpPr txBox="1"/>
          <p:nvPr/>
        </p:nvSpPr>
        <p:spPr>
          <a:xfrm>
            <a:off x="8135895" y="2497470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5F74C9-DEEE-41EE-AAD0-27609EE9F71F}"/>
              </a:ext>
            </a:extLst>
          </p:cNvPr>
          <p:cNvSpPr txBox="1"/>
          <p:nvPr/>
        </p:nvSpPr>
        <p:spPr>
          <a:xfrm>
            <a:off x="4869801" y="286706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339648-8A12-4B62-834B-2266D6D8E217}"/>
              </a:ext>
            </a:extLst>
          </p:cNvPr>
          <p:cNvSpPr txBox="1"/>
          <p:nvPr/>
        </p:nvSpPr>
        <p:spPr>
          <a:xfrm>
            <a:off x="5108296" y="2730862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0D0A3-5879-4600-BD9E-E40F7E716874}"/>
              </a:ext>
            </a:extLst>
          </p:cNvPr>
          <p:cNvSpPr txBox="1"/>
          <p:nvPr/>
        </p:nvSpPr>
        <p:spPr>
          <a:xfrm>
            <a:off x="4698921" y="236505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99D530-E57D-46CB-B3DA-43267BE1D48C}"/>
              </a:ext>
            </a:extLst>
          </p:cNvPr>
          <p:cNvSpPr txBox="1"/>
          <p:nvPr/>
        </p:nvSpPr>
        <p:spPr>
          <a:xfrm>
            <a:off x="5002341" y="2263514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3E1BA6-7C2A-4262-8950-DF08E8F18C00}"/>
              </a:ext>
            </a:extLst>
          </p:cNvPr>
          <p:cNvSpPr txBox="1"/>
          <p:nvPr/>
        </p:nvSpPr>
        <p:spPr>
          <a:xfrm>
            <a:off x="4850631" y="2406548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1AD032-8380-4F0B-ACE4-015CEF901540}"/>
              </a:ext>
            </a:extLst>
          </p:cNvPr>
          <p:cNvSpPr txBox="1"/>
          <p:nvPr/>
        </p:nvSpPr>
        <p:spPr>
          <a:xfrm>
            <a:off x="5038869" y="260005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227E59-BEAD-4A03-80A5-58998B0FB85F}"/>
              </a:ext>
            </a:extLst>
          </p:cNvPr>
          <p:cNvSpPr txBox="1"/>
          <p:nvPr/>
        </p:nvSpPr>
        <p:spPr>
          <a:xfrm>
            <a:off x="7670187" y="262666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F56DA4-CA1C-4B5F-8DFF-3D597EA3EA2D}"/>
              </a:ext>
            </a:extLst>
          </p:cNvPr>
          <p:cNvSpPr txBox="1"/>
          <p:nvPr/>
        </p:nvSpPr>
        <p:spPr>
          <a:xfrm>
            <a:off x="7787455" y="2446711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23134B-E138-4D59-8FFE-357B04B55505}"/>
                  </a:ext>
                </a:extLst>
              </p:cNvPr>
              <p:cNvSpPr txBox="1"/>
              <p:nvPr/>
            </p:nvSpPr>
            <p:spPr>
              <a:xfrm>
                <a:off x="215532" y="2672091"/>
                <a:ext cx="433817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𝑑𝑒𝑙𝑒𝑡𝑒𝑑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={}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while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𝑠𝑢𝑏𝑔𝑟𝑎𝑝h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𝐺𝑖𝑟𝑣𝑎𝑛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𝑁𝑒𝑤𝑚𝑎𝑛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223134B-E138-4D59-8FFE-357B04B55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2" y="2672091"/>
                <a:ext cx="4338175" cy="2031325"/>
              </a:xfrm>
              <a:prstGeom prst="rect">
                <a:avLst/>
              </a:prstGeom>
              <a:blipFill>
                <a:blip r:embed="rId4"/>
                <a:stretch>
                  <a:fillRect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0A1C12F7-8B97-45FE-95C6-05BC96B018A9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26E6351-1BAC-45B0-854F-646D88591B31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014133E-E6D1-4AE9-B2BD-79952F85AB8E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92EA6F-F22D-45A1-A6A5-882B64B3B6AC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715167-3FE3-4D91-BE09-16E1E7E0575C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33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5C882-03A5-43A1-B153-484982CB61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8"/>
          <a:stretch/>
        </p:blipFill>
        <p:spPr>
          <a:xfrm>
            <a:off x="3805368" y="1997097"/>
            <a:ext cx="5486411" cy="333690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49756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2: Clustering Girvan-Newman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37B0E0-7FA0-4052-BEB9-57C3303E3B11}"/>
                  </a:ext>
                </a:extLst>
              </p:cNvPr>
              <p:cNvSpPr txBox="1"/>
              <p:nvPr/>
            </p:nvSpPr>
            <p:spPr>
              <a:xfrm>
                <a:off x="215532" y="2672091"/>
                <a:ext cx="433817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𝑑𝑒𝑙𝑒𝑡𝑒𝑑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={}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while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𝑠𝑢𝑏𝑔𝑟𝑎𝑝h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𝐺𝑖𝑟𝑣𝑎𝑛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𝑁𝑒𝑤𝑚𝑎𝑛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37B0E0-7FA0-4052-BEB9-57C3303E3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2" y="2672091"/>
                <a:ext cx="4338175" cy="2031325"/>
              </a:xfrm>
              <a:prstGeom prst="rect">
                <a:avLst/>
              </a:prstGeom>
              <a:blipFill>
                <a:blip r:embed="rId4"/>
                <a:stretch>
                  <a:fillRect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52D654F6-05DF-451A-9059-67A44B51F8A0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7815501-0AE2-4158-B8CE-C89A02F00CE1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BCFD5B0-7316-4739-A352-92164AFECF18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3C60A4E-39EB-4228-86DF-A4A5D3069C79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78A996-1EA0-421F-B9CD-7C7255F78908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12354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020811-9EBF-4E8A-A835-7A1C50B1C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09" y="2071687"/>
            <a:ext cx="4321970" cy="288131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49756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2: Clustering Girvan-Newman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5532" y="2672091"/>
                <a:ext cx="433817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𝑐𝑜𝑚𝑝𝑜𝑛𝑒𝑛𝑡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𝑑𝑒𝑙𝑒𝑡𝑒𝑑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={}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while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𝑠𝑢𝑏𝑔𝑟𝑎𝑝h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𝐺𝑖𝑟𝑣𝑎𝑛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𝑁𝑒𝑤𝑚𝑎𝑛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2" y="2672091"/>
                <a:ext cx="4338175" cy="2031325"/>
              </a:xfrm>
              <a:prstGeom prst="rect">
                <a:avLst/>
              </a:prstGeom>
              <a:blipFill>
                <a:blip r:embed="rId4"/>
                <a:stretch>
                  <a:fillRect b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1D61DD-651D-4B90-AC88-64F5C3F3DB74}"/>
              </a:ext>
            </a:extLst>
          </p:cNvPr>
          <p:cNvSpPr txBox="1"/>
          <p:nvPr/>
        </p:nvSpPr>
        <p:spPr>
          <a:xfrm>
            <a:off x="5410200" y="273677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B6B13-80A4-45FC-9AF5-C61D87F1EEFF}"/>
              </a:ext>
            </a:extLst>
          </p:cNvPr>
          <p:cNvSpPr txBox="1"/>
          <p:nvPr/>
        </p:nvSpPr>
        <p:spPr>
          <a:xfrm>
            <a:off x="6934200" y="294353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D6103-9FD3-4792-A34F-620042B82352}"/>
              </a:ext>
            </a:extLst>
          </p:cNvPr>
          <p:cNvSpPr txBox="1"/>
          <p:nvPr/>
        </p:nvSpPr>
        <p:spPr>
          <a:xfrm>
            <a:off x="5791200" y="396475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F91D27-155E-40F9-91DD-4FCCE2E9AD8B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053153-BCFC-4E12-B271-5EAC90A7782C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D2D8AE8-1950-4009-97C8-0930D394F80D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81CFA3B-D0D5-48C5-8636-3228C93810D9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AFBADD-7BC7-46E5-9A11-28EC1B80ABA1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682233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020811-9EBF-4E8A-A835-7A1C50B1C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09" y="2071687"/>
            <a:ext cx="4321970" cy="288131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4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1D61DD-651D-4B90-AC88-64F5C3F3DB74}"/>
              </a:ext>
            </a:extLst>
          </p:cNvPr>
          <p:cNvSpPr txBox="1"/>
          <p:nvPr/>
        </p:nvSpPr>
        <p:spPr>
          <a:xfrm>
            <a:off x="5410200" y="273677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B6B13-80A4-45FC-9AF5-C61D87F1EEFF}"/>
              </a:ext>
            </a:extLst>
          </p:cNvPr>
          <p:cNvSpPr txBox="1"/>
          <p:nvPr/>
        </p:nvSpPr>
        <p:spPr>
          <a:xfrm>
            <a:off x="6934200" y="294353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D6103-9FD3-4792-A34F-620042B82352}"/>
              </a:ext>
            </a:extLst>
          </p:cNvPr>
          <p:cNvSpPr txBox="1"/>
          <p:nvPr/>
        </p:nvSpPr>
        <p:spPr>
          <a:xfrm>
            <a:off x="5791200" y="396475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114196-C053-42F8-B130-DC3D6A31F6DA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2C7C97-D18A-4D15-B91E-763CDBE6AC43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9EC0F37-A840-4F28-83F6-02CFE042171C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8ADBD6-0924-4DBA-89F4-388F3BE6215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ACD5F3-6856-49A9-A3CD-FA5DC5B97665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93225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020811-9EBF-4E8A-A835-7A1C50B1C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09" y="2071687"/>
            <a:ext cx="4321970" cy="288131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4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1D61DD-651D-4B90-AC88-64F5C3F3DB74}"/>
              </a:ext>
            </a:extLst>
          </p:cNvPr>
          <p:cNvSpPr txBox="1"/>
          <p:nvPr/>
        </p:nvSpPr>
        <p:spPr>
          <a:xfrm>
            <a:off x="5410200" y="273677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B6B13-80A4-45FC-9AF5-C61D87F1EEFF}"/>
              </a:ext>
            </a:extLst>
          </p:cNvPr>
          <p:cNvSpPr txBox="1"/>
          <p:nvPr/>
        </p:nvSpPr>
        <p:spPr>
          <a:xfrm>
            <a:off x="6934200" y="294353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D6103-9FD3-4792-A34F-620042B82352}"/>
              </a:ext>
            </a:extLst>
          </p:cNvPr>
          <p:cNvSpPr txBox="1"/>
          <p:nvPr/>
        </p:nvSpPr>
        <p:spPr>
          <a:xfrm>
            <a:off x="5791200" y="396475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8ADE3B-7DDE-4163-88D2-341DE3F42FCC}"/>
              </a:ext>
            </a:extLst>
          </p:cNvPr>
          <p:cNvSpPr/>
          <p:nvPr/>
        </p:nvSpPr>
        <p:spPr>
          <a:xfrm rot="2531829">
            <a:off x="6040568" y="1438089"/>
            <a:ext cx="2503671" cy="3951066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DBE08B-5F35-4B05-AB1E-B161CA0A4E25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2230AE5-AF0B-4FBE-8A10-8A5D0E790987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2ABB1CE-03D8-45C7-8D08-7979B56D8410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3BFBBF0-1DF0-408F-A0F4-31C68E4627B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68C965-FA49-4372-A647-E7FCB5C76EE7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9822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3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80458B-3FEB-401F-9BEB-A064550ACB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0"/>
          <a:stretch/>
        </p:blipFill>
        <p:spPr>
          <a:xfrm>
            <a:off x="5036698" y="2035266"/>
            <a:ext cx="4107302" cy="30942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24D4316-D258-496E-9EC3-FC78C365D3F5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64F5659-84E4-4257-A01F-921D4B12910C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522C99A-35E1-4EEC-B012-B800E0B95568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857AD3D-8C65-4A19-9792-537581130C1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398797-BCBF-41F1-817F-DBE5150D4F53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32178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3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F80458B-3FEB-401F-9BEB-A064550ACB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0"/>
          <a:stretch/>
        </p:blipFill>
        <p:spPr>
          <a:xfrm>
            <a:off x="5036698" y="2035266"/>
            <a:ext cx="4107302" cy="30942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4FF33-A9E3-4BE6-926A-8122E87F1484}"/>
              </a:ext>
            </a:extLst>
          </p:cNvPr>
          <p:cNvSpPr txBox="1"/>
          <p:nvPr/>
        </p:nvSpPr>
        <p:spPr>
          <a:xfrm>
            <a:off x="7164850" y="34544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38677E5-AFF4-4EA8-BBDD-73314C0D7CEF}"/>
              </a:ext>
            </a:extLst>
          </p:cNvPr>
          <p:cNvSpPr/>
          <p:nvPr/>
        </p:nvSpPr>
        <p:spPr>
          <a:xfrm>
            <a:off x="7050550" y="2636493"/>
            <a:ext cx="228600" cy="199934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D9EFE9E-C9B1-4FF3-8E1C-E6BDB12BA6A9}"/>
              </a:ext>
            </a:extLst>
          </p:cNvPr>
          <p:cNvSpPr/>
          <p:nvPr/>
        </p:nvSpPr>
        <p:spPr>
          <a:xfrm>
            <a:off x="6478681" y="3582393"/>
            <a:ext cx="228600" cy="199934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55D32F-84A7-40DB-9FC7-C6EA7ADE6F03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3CAD4B5-B58E-4252-A297-7927357C9662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0C56702-3862-4F5C-BBFC-2862DE2DD26D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D3CB66-C6AE-4639-9F93-C2CCE451B515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37D214-56C0-417C-979D-050DA7A10D1D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6355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020811-9EBF-4E8A-A835-7A1C50B1C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09" y="2071687"/>
            <a:ext cx="4321970" cy="288131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4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1D61DD-651D-4B90-AC88-64F5C3F3DB74}"/>
              </a:ext>
            </a:extLst>
          </p:cNvPr>
          <p:cNvSpPr txBox="1"/>
          <p:nvPr/>
        </p:nvSpPr>
        <p:spPr>
          <a:xfrm>
            <a:off x="5410200" y="273677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B6B13-80A4-45FC-9AF5-C61D87F1EEFF}"/>
              </a:ext>
            </a:extLst>
          </p:cNvPr>
          <p:cNvSpPr txBox="1"/>
          <p:nvPr/>
        </p:nvSpPr>
        <p:spPr>
          <a:xfrm>
            <a:off x="6934200" y="294353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D6103-9FD3-4792-A34F-620042B82352}"/>
              </a:ext>
            </a:extLst>
          </p:cNvPr>
          <p:cNvSpPr txBox="1"/>
          <p:nvPr/>
        </p:nvSpPr>
        <p:spPr>
          <a:xfrm>
            <a:off x="5791200" y="396475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8ADE3B-7DDE-4163-88D2-341DE3F42FCC}"/>
              </a:ext>
            </a:extLst>
          </p:cNvPr>
          <p:cNvSpPr/>
          <p:nvPr/>
        </p:nvSpPr>
        <p:spPr>
          <a:xfrm rot="5400000">
            <a:off x="5696407" y="475796"/>
            <a:ext cx="1905002" cy="4458619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28C456-1450-4DA2-B78A-D9840887F2C8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546991-402C-4E60-9580-9EFFB4FD0545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10085EF-A4FF-4FCB-B90F-8F9AE75D3ED5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9E19DC-7485-458E-A72F-4810D49E6D74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B7159F-DAB1-44EF-BAD0-AA3EFF28804E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97838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3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6880182-7BB8-4843-A277-AC3F83669F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/>
          <a:stretch/>
        </p:blipFill>
        <p:spPr>
          <a:xfrm>
            <a:off x="3697252" y="1905936"/>
            <a:ext cx="5486411" cy="264914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5F8AACF-B9BE-4753-BFCD-71D3B92D83E6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8F3ABDF-45AE-428E-92F5-3404485FD815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E9E971E-2763-4B12-B2E8-856886E16F70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CF60D38-3498-4135-8D12-6FE94CAAB4BC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DB33C9-6A04-4429-8691-10E82C18B0C2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053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5732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Study of Bridge Asset Management </a:t>
            </a:r>
          </a:p>
          <a:p>
            <a:pPr eaLnBrk="1" hangingPunct="1"/>
            <a:r>
              <a:rPr lang="en-US" altLang="en-US" sz="2600" b="1" dirty="0"/>
              <a:t>Is extensively studied in civil engineering field</a:t>
            </a:r>
          </a:p>
        </p:txBody>
      </p:sp>
      <p:sp>
        <p:nvSpPr>
          <p:cNvPr id="117" name="Line 30"/>
          <p:cNvSpPr>
            <a:spLocks noChangeShapeType="1"/>
          </p:cNvSpPr>
          <p:nvPr/>
        </p:nvSpPr>
        <p:spPr bwMode="auto">
          <a:xfrm>
            <a:off x="0" y="1487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327897" y="1699993"/>
            <a:ext cx="8534399" cy="102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Resilient and Sustainable Infrastructure</a:t>
            </a:r>
            <a:endParaRPr lang="en-US" sz="1800" dirty="0"/>
          </a:p>
          <a:p>
            <a:pPr marL="0" indent="0" algn="ctr">
              <a:buNone/>
            </a:pPr>
            <a:r>
              <a:rPr lang="en-US" sz="1600" dirty="0"/>
              <a:t>“the ability of such infrastructure systems (including their interconnected ecosystems and social systems) to absorb disturbance and still retain their basic function and structural capacity”</a:t>
            </a:r>
            <a:endParaRPr lang="en-US" sz="1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7" name="Picture 2" descr="https://txccri.org/wp-content/uploads/2018/02/Road-Infrastructure-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5" y="2857414"/>
            <a:ext cx="3746448" cy="262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18B348F-FEF0-4E84-9753-1464598A3099}"/>
              </a:ext>
            </a:extLst>
          </p:cNvPr>
          <p:cNvSpPr txBox="1">
            <a:spLocks/>
          </p:cNvSpPr>
          <p:nvPr/>
        </p:nvSpPr>
        <p:spPr bwMode="auto">
          <a:xfrm>
            <a:off x="4379216" y="2764395"/>
            <a:ext cx="4625103" cy="345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Bridge/Transportation holds major role</a:t>
            </a:r>
          </a:p>
          <a:p>
            <a:pPr lvl="1"/>
            <a:r>
              <a:rPr lang="en-US" sz="2200" dirty="0"/>
              <a:t>Economic growth</a:t>
            </a:r>
          </a:p>
          <a:p>
            <a:pPr lvl="1"/>
            <a:r>
              <a:rPr lang="en-US" sz="2200" dirty="0"/>
              <a:t>Social development</a:t>
            </a:r>
          </a:p>
          <a:p>
            <a:pPr lvl="1"/>
            <a:r>
              <a:rPr lang="en-US" sz="2200" dirty="0"/>
              <a:t>Support daily need of communities</a:t>
            </a:r>
          </a:p>
          <a:p>
            <a:pPr lvl="1"/>
            <a:r>
              <a:rPr lang="en-US" sz="2200" dirty="0"/>
              <a:t>Connect the communities during emergencies</a:t>
            </a:r>
          </a:p>
          <a:p>
            <a:pPr lvl="1"/>
            <a:r>
              <a:rPr lang="en-US" sz="2200" dirty="0"/>
              <a:t>Indicator of success of country</a:t>
            </a:r>
          </a:p>
          <a:p>
            <a:endParaRPr lang="en-US" sz="2200" dirty="0">
              <a:cs typeface="Arial" panose="020B0604020202020204" pitchFamily="34" charset="0"/>
            </a:endParaRPr>
          </a:p>
          <a:p>
            <a:r>
              <a:rPr lang="en-US" sz="2200" dirty="0">
                <a:cs typeface="Arial" panose="020B0604020202020204" pitchFamily="34" charset="0"/>
              </a:rPr>
              <a:t>This risk management includes every phase of infrastructure design:</a:t>
            </a:r>
          </a:p>
          <a:p>
            <a:pPr lvl="1"/>
            <a:r>
              <a:rPr lang="en-US" sz="2200" dirty="0">
                <a:cs typeface="Arial" panose="020B0604020202020204" pitchFamily="34" charset="0"/>
              </a:rPr>
              <a:t>Mitigation Planning</a:t>
            </a:r>
          </a:p>
          <a:p>
            <a:pPr lvl="1"/>
            <a:r>
              <a:rPr lang="en-US" sz="2200" dirty="0">
                <a:cs typeface="Arial" panose="020B0604020202020204" pitchFamily="34" charset="0"/>
              </a:rPr>
              <a:t>Emergency Response Design</a:t>
            </a:r>
          </a:p>
          <a:p>
            <a:pPr lvl="1"/>
            <a:r>
              <a:rPr lang="en-US" sz="2200" dirty="0">
                <a:cs typeface="Arial" panose="020B0604020202020204" pitchFamily="34" charset="0"/>
              </a:rPr>
              <a:t>Recovery Planning</a:t>
            </a:r>
          </a:p>
          <a:p>
            <a:pPr lvl="1"/>
            <a:r>
              <a:rPr lang="en-US" sz="2200" dirty="0">
                <a:cs typeface="Arial" panose="020B0604020202020204" pitchFamily="34" charset="0"/>
              </a:rPr>
              <a:t>Operation and Maintenance</a:t>
            </a:r>
          </a:p>
          <a:p>
            <a:pPr lvl="1"/>
            <a:r>
              <a:rPr lang="en-US" sz="2200" dirty="0">
                <a:cs typeface="Arial" panose="020B0604020202020204" pitchFamily="34" charset="0"/>
              </a:rPr>
              <a:t>Design and Construction Phase</a:t>
            </a:r>
          </a:p>
          <a:p>
            <a:pPr lvl="1"/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C247F6-B98A-4C4B-B21E-18C5570AA8B8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7059C1-2F16-4362-8347-22127701A59C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8BB34A6-6049-478C-A544-80401DFD490A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8E92ACE-78F4-44F3-B098-F0CFE2809EF1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914761-D83A-422B-B61D-B79800D20C33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C69F8-0108-460E-81D4-C72386F531D5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83D87C-2F66-4C2D-8401-FB6CC8B455A7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B056D8-7418-47E4-8673-E9F047A9ADAE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21469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3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6880182-7BB8-4843-A277-AC3F83669F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/>
          <a:stretch/>
        </p:blipFill>
        <p:spPr>
          <a:xfrm>
            <a:off x="3697252" y="1905936"/>
            <a:ext cx="5486411" cy="2649141"/>
          </a:xfrm>
          <a:prstGeom prst="rect">
            <a:avLst/>
          </a:prstGeom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CD0564C9-BFB9-470F-9158-A33A05D23BAD}"/>
              </a:ext>
            </a:extLst>
          </p:cNvPr>
          <p:cNvSpPr/>
          <p:nvPr/>
        </p:nvSpPr>
        <p:spPr>
          <a:xfrm>
            <a:off x="5039029" y="2566238"/>
            <a:ext cx="228600" cy="199934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3ACDE33-EB70-486E-8965-6E01044F464D}"/>
              </a:ext>
            </a:extLst>
          </p:cNvPr>
          <p:cNvSpPr/>
          <p:nvPr/>
        </p:nvSpPr>
        <p:spPr>
          <a:xfrm>
            <a:off x="5153329" y="2875013"/>
            <a:ext cx="228600" cy="199934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C96E4D1F-4ACD-4DE7-93CE-59FB5FF7F59B}"/>
              </a:ext>
            </a:extLst>
          </p:cNvPr>
          <p:cNvSpPr/>
          <p:nvPr/>
        </p:nvSpPr>
        <p:spPr>
          <a:xfrm>
            <a:off x="7162800" y="2775046"/>
            <a:ext cx="228600" cy="199934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4AA918A3-B0D7-4281-B41A-956B10076212}"/>
              </a:ext>
            </a:extLst>
          </p:cNvPr>
          <p:cNvSpPr/>
          <p:nvPr/>
        </p:nvSpPr>
        <p:spPr>
          <a:xfrm>
            <a:off x="7350760" y="2131275"/>
            <a:ext cx="228600" cy="199934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997208-5AD4-4557-B057-251D3CF135FC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13E6FEB-433E-4A4D-B478-F9B59269F1D2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065BDD1-7987-4A32-AEB6-F5464988EB12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C8E305-2887-4FF4-B73D-8EF1780BE56B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29DD29-96D5-423D-93A9-09EC035A8B7C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24869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020811-9EBF-4E8A-A835-7A1C50B1C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09" y="2071687"/>
            <a:ext cx="4321970" cy="288131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4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31D61DD-651D-4B90-AC88-64F5C3F3DB74}"/>
              </a:ext>
            </a:extLst>
          </p:cNvPr>
          <p:cNvSpPr txBox="1"/>
          <p:nvPr/>
        </p:nvSpPr>
        <p:spPr>
          <a:xfrm>
            <a:off x="5410200" y="273677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B6B13-80A4-45FC-9AF5-C61D87F1EEFF}"/>
              </a:ext>
            </a:extLst>
          </p:cNvPr>
          <p:cNvSpPr txBox="1"/>
          <p:nvPr/>
        </p:nvSpPr>
        <p:spPr>
          <a:xfrm>
            <a:off x="6934200" y="294353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D6103-9FD3-4792-A34F-620042B82352}"/>
              </a:ext>
            </a:extLst>
          </p:cNvPr>
          <p:cNvSpPr txBox="1"/>
          <p:nvPr/>
        </p:nvSpPr>
        <p:spPr>
          <a:xfrm>
            <a:off x="5791200" y="396475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8ADE3B-7DDE-4163-88D2-341DE3F42FCC}"/>
              </a:ext>
            </a:extLst>
          </p:cNvPr>
          <p:cNvSpPr/>
          <p:nvPr/>
        </p:nvSpPr>
        <p:spPr>
          <a:xfrm rot="7802930">
            <a:off x="5078507" y="1351777"/>
            <a:ext cx="1905002" cy="4458619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891319-697B-4C3D-9226-727067F7B906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B3E20A-5A5E-4500-AEFF-089B6B4131B5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E1EB987-339C-436D-AF9E-8C4CBE350179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5D06C6D-60AE-4831-AE2B-AA23EF07C2EC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3AC0CD-D800-4664-80E0-A8C48D831FAE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92826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3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38D471E-0634-4CFF-81F3-93139D3EDE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5070086" y="2237394"/>
            <a:ext cx="3990671" cy="342899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88BDF3-B5DA-4D60-9F18-814B8653B4F2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A829A33-07D5-4EEF-93CE-C7CB79845C6A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D6BEAA-7727-4D45-9EBC-148F26F2FABC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F21A2D-9795-4D2C-91CF-98754949C5C1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31FD85-4137-4BF0-9BBB-1A50B95B66E7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2587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𝑐𝑙𝑢𝑠𝑡𝑒𝑟𝑝𝑎𝑖𝑟𝑠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𝑝𝑖𝑐𝑘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𝑏𝑟𝑖𝑑𝑔𝑒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𝑐𝑜𝑛𝑛𝑒𝑐𝑡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221383" cy="4792338"/>
              </a:xfrm>
              <a:prstGeom prst="rect">
                <a:avLst/>
              </a:prstGeom>
              <a:blipFill>
                <a:blip r:embed="rId3"/>
                <a:stretch>
                  <a:fillRect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38D471E-0634-4CFF-81F3-93139D3EDE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5070086" y="2237394"/>
            <a:ext cx="3990671" cy="3428997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1CEE850-D68F-4A9D-ADDC-998EF560FB7E}"/>
              </a:ext>
            </a:extLst>
          </p:cNvPr>
          <p:cNvSpPr/>
          <p:nvPr/>
        </p:nvSpPr>
        <p:spPr>
          <a:xfrm>
            <a:off x="5638800" y="2895600"/>
            <a:ext cx="228600" cy="199934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C33D12D-DF4E-4373-B923-C20A34A226D3}"/>
              </a:ext>
            </a:extLst>
          </p:cNvPr>
          <p:cNvSpPr/>
          <p:nvPr/>
        </p:nvSpPr>
        <p:spPr>
          <a:xfrm>
            <a:off x="7423929" y="4572000"/>
            <a:ext cx="228600" cy="199934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1F73AD-09A6-4370-9878-A3502EB0ED46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3B898-28C0-4FFC-A2A7-79A914CF410B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6C83EB3-FC88-48A2-9996-030526175DFF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94FD3E1-A933-4EEE-91FF-BEAD14C97FB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D68D7C-608E-43CB-B923-9C3B3EB00EB1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2037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8A36F9-3B3F-4BDD-B9BD-EF8BC62A47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50" b="57643"/>
          <a:stretch/>
        </p:blipFill>
        <p:spPr>
          <a:xfrm>
            <a:off x="4838331" y="1845005"/>
            <a:ext cx="4571999" cy="3621375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2505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4: Big Node and Super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32621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𝑝𝑒𝑟𝑖𝑚𝑒𝑡𝑒𝑟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𝑔𝑒𝑛𝑒𝑟𝑎𝑡𝑒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𝑙𝑖𝑛𝑘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326219" cy="2031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1CEE850-D68F-4A9D-ADDC-998EF560FB7E}"/>
              </a:ext>
            </a:extLst>
          </p:cNvPr>
          <p:cNvSpPr/>
          <p:nvPr/>
        </p:nvSpPr>
        <p:spPr>
          <a:xfrm>
            <a:off x="5055653" y="3446403"/>
            <a:ext cx="642499" cy="561931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C33D12D-DF4E-4373-B923-C20A34A226D3}"/>
              </a:ext>
            </a:extLst>
          </p:cNvPr>
          <p:cNvSpPr/>
          <p:nvPr/>
        </p:nvSpPr>
        <p:spPr>
          <a:xfrm>
            <a:off x="7315200" y="3041053"/>
            <a:ext cx="642499" cy="561931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ED5810-ADC2-4E11-B4AD-C082EA69830B}"/>
              </a:ext>
            </a:extLst>
          </p:cNvPr>
          <p:cNvSpPr txBox="1"/>
          <p:nvPr/>
        </p:nvSpPr>
        <p:spPr>
          <a:xfrm>
            <a:off x="5458343" y="21591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570C75D-C4C6-4A07-964F-371B2F30F4D4}"/>
              </a:ext>
            </a:extLst>
          </p:cNvPr>
          <p:cNvSpPr/>
          <p:nvPr/>
        </p:nvSpPr>
        <p:spPr>
          <a:xfrm>
            <a:off x="6858275" y="2550646"/>
            <a:ext cx="642499" cy="561931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54887C-BE10-48EC-8A87-C22F8B19496E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CA10B3-516F-4735-9A40-F9BB40C26874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D06E5A-C160-43C0-BA31-DCD0D17B8E85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2FDF438-C2F4-4572-AC70-7F3BF3032C6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1974117-B297-476C-9C77-490B65582E80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6211AE0-91C0-4136-8504-37F4D34F990B}"/>
              </a:ext>
            </a:extLst>
          </p:cNvPr>
          <p:cNvSpPr txBox="1"/>
          <p:nvPr/>
        </p:nvSpPr>
        <p:spPr>
          <a:xfrm>
            <a:off x="6933853" y="36928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Perimeter Node</a:t>
            </a:r>
          </a:p>
        </p:txBody>
      </p:sp>
    </p:spTree>
    <p:extLst>
      <p:ext uri="{BB962C8B-B14F-4D97-AF65-F5344CB8AC3E}">
        <p14:creationId xmlns:p14="http://schemas.microsoft.com/office/powerpoint/2010/main" val="40384154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E8A36F9-3B3F-4BDD-B9BD-EF8BC62A47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50" b="57643"/>
          <a:stretch/>
        </p:blipFill>
        <p:spPr>
          <a:xfrm>
            <a:off x="4838331" y="1845005"/>
            <a:ext cx="4571999" cy="3621375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2505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4: Big Node and Super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219075" y="2550999"/>
                <a:ext cx="6326219" cy="2626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𝑝𝑒𝑟𝑖𝑚𝑒𝑡𝑒𝑟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𝑆𝑢𝑝𝑒𝑟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𝐿𝑖𝑛𝑘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tabLst>
                    <a:tab pos="396875" algn="l"/>
                  </a:tabLst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average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𝑐𝑜𝑛𝑛𝑒𝑐𝑡𝑖𝑣𝑖𝑡𝑦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𝑛𝑜𝑡h𝑖𝑛𝑔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𝑔𝑒𝑛𝑒𝑟𝑎𝑡𝑒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𝑙𝑖𝑛𝑘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5" y="2550999"/>
                <a:ext cx="6326219" cy="2626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1CEE850-D68F-4A9D-ADDC-998EF560FB7E}"/>
              </a:ext>
            </a:extLst>
          </p:cNvPr>
          <p:cNvSpPr/>
          <p:nvPr/>
        </p:nvSpPr>
        <p:spPr>
          <a:xfrm>
            <a:off x="5077894" y="3420438"/>
            <a:ext cx="642499" cy="561931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C33D12D-DF4E-4373-B923-C20A34A226D3}"/>
              </a:ext>
            </a:extLst>
          </p:cNvPr>
          <p:cNvSpPr/>
          <p:nvPr/>
        </p:nvSpPr>
        <p:spPr>
          <a:xfrm>
            <a:off x="7315200" y="3041053"/>
            <a:ext cx="642499" cy="561931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ED5810-ADC2-4E11-B4AD-C082EA69830B}"/>
              </a:ext>
            </a:extLst>
          </p:cNvPr>
          <p:cNvSpPr txBox="1"/>
          <p:nvPr/>
        </p:nvSpPr>
        <p:spPr>
          <a:xfrm>
            <a:off x="5458343" y="21591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8570C75D-C4C6-4A07-964F-371B2F30F4D4}"/>
              </a:ext>
            </a:extLst>
          </p:cNvPr>
          <p:cNvSpPr/>
          <p:nvPr/>
        </p:nvSpPr>
        <p:spPr>
          <a:xfrm>
            <a:off x="6858275" y="2550646"/>
            <a:ext cx="642499" cy="561931"/>
          </a:xfrm>
          <a:prstGeom prst="triangl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2F2C44-4A7E-4D79-8471-81FFDB249413}"/>
              </a:ext>
            </a:extLst>
          </p:cNvPr>
          <p:cNvSpPr/>
          <p:nvPr/>
        </p:nvSpPr>
        <p:spPr>
          <a:xfrm>
            <a:off x="5920896" y="3368603"/>
            <a:ext cx="767639" cy="775612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F1194A-B384-412D-9C3B-8BCF64BFEC2A}"/>
              </a:ext>
            </a:extLst>
          </p:cNvPr>
          <p:cNvCxnSpPr>
            <a:stCxn id="4" idx="7"/>
            <a:endCxn id="21" idx="2"/>
          </p:cNvCxnSpPr>
          <p:nvPr/>
        </p:nvCxnSpPr>
        <p:spPr>
          <a:xfrm flipV="1">
            <a:off x="6576117" y="3112577"/>
            <a:ext cx="282158" cy="3696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589635-E1DA-4F06-BFE1-C5B44FCFC4CF}"/>
              </a:ext>
            </a:extLst>
          </p:cNvPr>
          <p:cNvCxnSpPr>
            <a:cxnSpLocks/>
            <a:stCxn id="4" idx="6"/>
            <a:endCxn id="17" idx="2"/>
          </p:cNvCxnSpPr>
          <p:nvPr/>
        </p:nvCxnSpPr>
        <p:spPr>
          <a:xfrm flipV="1">
            <a:off x="6688535" y="3602984"/>
            <a:ext cx="626665" cy="1534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9ADD15-87FA-452E-A2CB-DB73A446F4F8}"/>
              </a:ext>
            </a:extLst>
          </p:cNvPr>
          <p:cNvCxnSpPr>
            <a:cxnSpLocks/>
            <a:stCxn id="4" idx="2"/>
            <a:endCxn id="18" idx="5"/>
          </p:cNvCxnSpPr>
          <p:nvPr/>
        </p:nvCxnSpPr>
        <p:spPr>
          <a:xfrm flipH="1" flipV="1">
            <a:off x="5559768" y="3701404"/>
            <a:ext cx="361128" cy="550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F989C1C-B867-48C8-BEE1-4B1DABB46903}"/>
              </a:ext>
            </a:extLst>
          </p:cNvPr>
          <p:cNvSpPr txBox="1"/>
          <p:nvPr/>
        </p:nvSpPr>
        <p:spPr>
          <a:xfrm>
            <a:off x="5910794" y="421557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Big Node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0472A1-03A7-4284-9832-E9F240C1E1A1}"/>
              </a:ext>
            </a:extLst>
          </p:cNvPr>
          <p:cNvSpPr txBox="1"/>
          <p:nvPr/>
        </p:nvSpPr>
        <p:spPr>
          <a:xfrm>
            <a:off x="6013135" y="302581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Super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1F38FA-15C8-4B61-83FE-1A47DC7BF43E}"/>
                  </a:ext>
                </a:extLst>
              </p:cNvPr>
              <p:cNvSpPr txBox="1"/>
              <p:nvPr/>
            </p:nvSpPr>
            <p:spPr>
              <a:xfrm>
                <a:off x="6831776" y="3291954"/>
                <a:ext cx="382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1F38FA-15C8-4B61-83FE-1A47DC7BF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776" y="3291954"/>
                <a:ext cx="382733" cy="276999"/>
              </a:xfrm>
              <a:prstGeom prst="rect">
                <a:avLst/>
              </a:prstGeom>
              <a:blipFill>
                <a:blip r:embed="rId5"/>
                <a:stretch>
                  <a:fillRect l="-6452" r="-645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D1420BA-F581-4BC6-AC0B-169DB6D51F33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4C9F590-D61F-40AE-992A-C703C73C99F1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AFFB2DF-01F8-4AA1-A444-3E46FCC9EC2F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C3F8172-4A4C-4B24-BA03-B367EBAFE062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A02C8A-91D5-42E7-9C07-47062256B51F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A7ABE2-88B7-4733-B2A9-73C33AF3BAA7}"/>
              </a:ext>
            </a:extLst>
          </p:cNvPr>
          <p:cNvSpPr txBox="1"/>
          <p:nvPr/>
        </p:nvSpPr>
        <p:spPr>
          <a:xfrm>
            <a:off x="6933853" y="36928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Perimeter Node</a:t>
            </a:r>
          </a:p>
        </p:txBody>
      </p:sp>
    </p:spTree>
    <p:extLst>
      <p:ext uri="{BB962C8B-B14F-4D97-AF65-F5344CB8AC3E}">
        <p14:creationId xmlns:p14="http://schemas.microsoft.com/office/powerpoint/2010/main" val="33541071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B9C64F5-D576-4CBE-8ED3-C37F58E48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"/>
          <a:stretch/>
        </p:blipFill>
        <p:spPr>
          <a:xfrm>
            <a:off x="-409282" y="1868291"/>
            <a:ext cx="5486411" cy="33232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1522F6-68B6-426D-A1A1-449DB09121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"/>
          <a:stretch/>
        </p:blipFill>
        <p:spPr>
          <a:xfrm>
            <a:off x="3962400" y="1868291"/>
            <a:ext cx="5486411" cy="3323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1985B8-0A56-430D-9C9B-6C2E9E6FC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147992" cy="276532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0B0EC00-4CB5-45EC-9CF7-EDC1667D1EC5}"/>
              </a:ext>
            </a:extLst>
          </p:cNvPr>
          <p:cNvSpPr/>
          <p:nvPr/>
        </p:nvSpPr>
        <p:spPr>
          <a:xfrm>
            <a:off x="6858000" y="4365529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8D3922-ABF4-48A1-8443-BB0E18EE4707}"/>
              </a:ext>
            </a:extLst>
          </p:cNvPr>
          <p:cNvSpPr/>
          <p:nvPr/>
        </p:nvSpPr>
        <p:spPr>
          <a:xfrm>
            <a:off x="8477726" y="2133600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E9650A-379A-4F92-8264-34A8E435103B}"/>
              </a:ext>
            </a:extLst>
          </p:cNvPr>
          <p:cNvSpPr/>
          <p:nvPr/>
        </p:nvSpPr>
        <p:spPr>
          <a:xfrm>
            <a:off x="5077129" y="2153919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D306C8-7D44-48EF-89ED-5DC0EB42387B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B69D778-2D18-4681-9146-EAFD34A5417D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0AFEBD-34A1-4716-BFC9-92682F937EE6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BF17866-F967-481D-B51D-6A1B7DEB87F7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BF8D2C-110B-4E78-8584-9FC096C03206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35090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5095E-A84D-4BC1-865F-115F7F3A19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20000" r="12223" b="20000"/>
          <a:stretch/>
        </p:blipFill>
        <p:spPr>
          <a:xfrm>
            <a:off x="4159572" y="1920164"/>
            <a:ext cx="4654217" cy="3642431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2: High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D44423-045C-42E7-AB09-E534E6FF8221}"/>
              </a:ext>
            </a:extLst>
          </p:cNvPr>
          <p:cNvSpPr/>
          <p:nvPr/>
        </p:nvSpPr>
        <p:spPr>
          <a:xfrm>
            <a:off x="76200" y="21075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4488" indent="0">
              <a:buNone/>
            </a:pPr>
            <a:r>
              <a:rPr lang="en-US" b="1" dirty="0">
                <a:cs typeface="Arial" panose="020B0604020202020204" pitchFamily="34" charset="0"/>
              </a:rPr>
              <a:t>Q: Where do we find these type of Bridge Transportation?   </a:t>
            </a:r>
            <a:endParaRPr lang="en-US" sz="14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3B62F0-EAA9-4933-BDB9-3FDA2FD2ABF3}"/>
              </a:ext>
            </a:extLst>
          </p:cNvPr>
          <p:cNvSpPr/>
          <p:nvPr/>
        </p:nvSpPr>
        <p:spPr>
          <a:xfrm>
            <a:off x="529268" y="2814940"/>
            <a:ext cx="3665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8463" algn="l"/>
                <a:tab pos="569913" algn="l"/>
                <a:tab pos="623888" algn="l"/>
              </a:tabLst>
            </a:pPr>
            <a:r>
              <a:rPr lang="en-US" sz="2000" dirty="0">
                <a:cs typeface="Arial" panose="020B0604020202020204" pitchFamily="34" charset="0"/>
              </a:rPr>
              <a:t>In most of the center of city transportation network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1F207F-5C6F-4D5F-B939-ADD44038E0CF}"/>
              </a:ext>
            </a:extLst>
          </p:cNvPr>
          <p:cNvSpPr txBox="1"/>
          <p:nvPr/>
        </p:nvSpPr>
        <p:spPr>
          <a:xfrm>
            <a:off x="1557517" y="3920967"/>
            <a:ext cx="2438399" cy="1015663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MEMPHIS,TN</a:t>
            </a:r>
          </a:p>
          <a:p>
            <a:pPr algn="ctr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603 / 64,398</a:t>
            </a:r>
          </a:p>
          <a:p>
            <a:pPr algn="ctr"/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Bridges       Total Edges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F15C3A-0350-45F2-A25A-39D097224DBE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425A7A0-8B77-4FCB-8ABC-B3E671A5AD00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C2B8B6A-F91A-4608-BA62-BDFE065F5FDA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76720A5-9D19-475D-8135-C06274310E7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B1B39D-F86F-446C-9EAE-F089FDCDC354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37549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2: High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4BDF4-CA9D-4CCF-B49B-025B4FE9CE0A}"/>
              </a:ext>
            </a:extLst>
          </p:cNvPr>
          <p:cNvSpPr txBox="1"/>
          <p:nvPr/>
        </p:nvSpPr>
        <p:spPr>
          <a:xfrm>
            <a:off x="685800" y="2010729"/>
            <a:ext cx="32540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1: Define Link Weight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841E2-8044-42FD-A84C-2116D5CACD39}"/>
              </a:ext>
            </a:extLst>
          </p:cNvPr>
          <p:cNvSpPr txBox="1"/>
          <p:nvPr/>
        </p:nvSpPr>
        <p:spPr>
          <a:xfrm>
            <a:off x="685800" y="2593044"/>
            <a:ext cx="349756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2: Clustering Girvan-Newman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A9007-8598-4CBB-BE26-75386EB5DCE8}"/>
              </a:ext>
            </a:extLst>
          </p:cNvPr>
          <p:cNvSpPr txBox="1"/>
          <p:nvPr/>
        </p:nvSpPr>
        <p:spPr>
          <a:xfrm>
            <a:off x="685800" y="3154088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2D4D5-1E34-4FF1-AA32-39F0E534FF03}"/>
              </a:ext>
            </a:extLst>
          </p:cNvPr>
          <p:cNvSpPr txBox="1"/>
          <p:nvPr/>
        </p:nvSpPr>
        <p:spPr>
          <a:xfrm>
            <a:off x="685800" y="3761760"/>
            <a:ext cx="32505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4: Big Node and Super Link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672D99-AACE-4CDE-871C-9815716381D2}"/>
              </a:ext>
            </a:extLst>
          </p:cNvPr>
          <p:cNvSpPr txBox="1"/>
          <p:nvPr/>
        </p:nvSpPr>
        <p:spPr>
          <a:xfrm>
            <a:off x="4533900" y="5274203"/>
            <a:ext cx="4038600" cy="64633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Hypothetical Sioux Falls Network</a:t>
            </a:r>
            <a:br>
              <a:rPr lang="en-US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Liu, et.al. (2009)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8EB52-03D5-4CC6-B95D-ED54A4BD81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3733800" y="1928588"/>
            <a:ext cx="5486411" cy="335280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6DE97F2-9001-4D58-95DB-4994B0795F80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CC88F5D-C32A-4044-BB2B-0C2335238409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F2DB609-D185-414F-B80B-F0431880AD28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F63A9A6-8F9C-46E2-B5BE-2A69F8F8FD34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450192-7250-40D0-9FD7-2B062D2D899E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32280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98D96-E409-4225-8CE9-1B246D7EA2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"/>
          <a:stretch/>
        </p:blipFill>
        <p:spPr>
          <a:xfrm>
            <a:off x="3738880" y="1843838"/>
            <a:ext cx="5486411" cy="3419045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2: High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4BDF4-CA9D-4CCF-B49B-025B4FE9CE0A}"/>
              </a:ext>
            </a:extLst>
          </p:cNvPr>
          <p:cNvSpPr txBox="1"/>
          <p:nvPr/>
        </p:nvSpPr>
        <p:spPr>
          <a:xfrm>
            <a:off x="685800" y="2010729"/>
            <a:ext cx="32540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1: Define Link Weight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841E2-8044-42FD-A84C-2116D5CACD39}"/>
              </a:ext>
            </a:extLst>
          </p:cNvPr>
          <p:cNvSpPr txBox="1"/>
          <p:nvPr/>
        </p:nvSpPr>
        <p:spPr>
          <a:xfrm>
            <a:off x="685800" y="2593044"/>
            <a:ext cx="349756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2: Clustering Girvan-Newman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A9007-8598-4CBB-BE26-75386EB5DCE8}"/>
              </a:ext>
            </a:extLst>
          </p:cNvPr>
          <p:cNvSpPr txBox="1"/>
          <p:nvPr/>
        </p:nvSpPr>
        <p:spPr>
          <a:xfrm>
            <a:off x="685800" y="3154088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2D4D5-1E34-4FF1-AA32-39F0E534FF03}"/>
              </a:ext>
            </a:extLst>
          </p:cNvPr>
          <p:cNvSpPr txBox="1"/>
          <p:nvPr/>
        </p:nvSpPr>
        <p:spPr>
          <a:xfrm>
            <a:off x="685800" y="3761760"/>
            <a:ext cx="32505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4: Big Node and Super Link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609411-2B55-49E7-94B3-ED2C706AADB3}"/>
              </a:ext>
            </a:extLst>
          </p:cNvPr>
          <p:cNvSpPr txBox="1"/>
          <p:nvPr/>
        </p:nvSpPr>
        <p:spPr>
          <a:xfrm>
            <a:off x="4533900" y="5274203"/>
            <a:ext cx="4038600" cy="64633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Hypothetical Sioux Falls Network</a:t>
            </a:r>
            <a:br>
              <a:rPr lang="en-US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Liu, et.al. (2009)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80D9238-F415-4F48-A4BF-35D6188597E2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0CF279-5FB5-4FCB-9599-250079A85660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D695AF6-3F0D-486F-A8E8-C313FE7B46AC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6BF551-E2D9-4917-97B2-DF611D65EDF5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96BFE5-8F3A-46A7-A35D-563289A0FBF1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4465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Two Main Challenges in Bridge’s Risk Mitigation Planning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314619" y="1502912"/>
            <a:ext cx="8438856" cy="4847524"/>
          </a:xfrm>
        </p:spPr>
        <p:txBody>
          <a:bodyPr>
            <a:noAutofit/>
          </a:bodyPr>
          <a:lstStyle/>
          <a:p>
            <a:pPr marL="682625" indent="-334963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1600" b="1" dirty="0">
                <a:cs typeface="Arial" panose="020B0604020202020204" pitchFamily="34" charset="0"/>
              </a:rPr>
              <a:t>Large-scale Network and Large-size Hazard Scenario/Simulation</a:t>
            </a:r>
          </a:p>
          <a:p>
            <a:pPr marL="688975" algn="just"/>
            <a:r>
              <a:rPr lang="en-US" sz="1600" dirty="0">
                <a:cs typeface="Arial" panose="020B0604020202020204" pitchFamily="34" charset="0"/>
              </a:rPr>
              <a:t>Network-based approach is necessary to describe the interdependency and sharing capacity of each infrastructure while serving its function. </a:t>
            </a:r>
          </a:p>
          <a:p>
            <a:pPr marL="688975" indent="-334963"/>
            <a:r>
              <a:rPr lang="en-US" sz="1600" dirty="0">
                <a:cs typeface="Arial" panose="020B0604020202020204" pitchFamily="34" charset="0"/>
              </a:rPr>
              <a:t>Scenario-based approach is commonly used in risk assessment to evaluate the effect of hazard’s uncertainty to the network performance. </a:t>
            </a:r>
          </a:p>
          <a:p>
            <a:pPr marL="688975" indent="-334963"/>
            <a:endParaRPr lang="en-US" sz="1600" dirty="0">
              <a:cs typeface="Arial" panose="020B0604020202020204" pitchFamily="34" charset="0"/>
            </a:endParaRPr>
          </a:p>
          <a:p>
            <a:pPr marL="354012" indent="0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0E4C45-0461-45BC-824A-3855B946F217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6AE24C3-2489-4075-9C29-430A5EA2743C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08325CB-5A84-401E-8C95-9D4569D3ADC2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8A59C1E-E1B1-4BF5-87BB-DE32FC14205E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593664-4D68-45FE-B13F-C6A442E5D879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3" name="Rounded Rectangle 10">
            <a:extLst>
              <a:ext uri="{FF2B5EF4-FFF2-40B4-BE49-F238E27FC236}">
                <a16:creationId xmlns:a16="http://schemas.microsoft.com/office/drawing/2014/main" id="{B9E75D32-4495-46A2-A5F4-D8C42262CF33}"/>
              </a:ext>
            </a:extLst>
          </p:cNvPr>
          <p:cNvSpPr/>
          <p:nvPr/>
        </p:nvSpPr>
        <p:spPr>
          <a:xfrm>
            <a:off x="1227140" y="5395234"/>
            <a:ext cx="6689720" cy="76987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The size of network increase according to the increase of the number of scenarios and the number of simulation’s types.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A52D93-B90E-4230-B141-B66CDDE0C88D}"/>
              </a:ext>
            </a:extLst>
          </p:cNvPr>
          <p:cNvCxnSpPr>
            <a:cxnSpLocks/>
          </p:cNvCxnSpPr>
          <p:nvPr/>
        </p:nvCxnSpPr>
        <p:spPr>
          <a:xfrm>
            <a:off x="3962400" y="3463497"/>
            <a:ext cx="0" cy="174829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140A228-D569-43B2-AF83-75A4BD204C92}"/>
              </a:ext>
            </a:extLst>
          </p:cNvPr>
          <p:cNvGrpSpPr/>
          <p:nvPr/>
        </p:nvGrpSpPr>
        <p:grpSpPr>
          <a:xfrm>
            <a:off x="968104" y="3589148"/>
            <a:ext cx="3243554" cy="1559461"/>
            <a:chOff x="470936" y="3351297"/>
            <a:chExt cx="3243554" cy="155946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1FD23E8-C447-4648-835F-A1DB155A3698}"/>
                </a:ext>
              </a:extLst>
            </p:cNvPr>
            <p:cNvSpPr txBox="1"/>
            <p:nvPr/>
          </p:nvSpPr>
          <p:spPr>
            <a:xfrm>
              <a:off x="2505940" y="3351297"/>
              <a:ext cx="12085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00B050"/>
                  </a:solidFill>
                </a:rPr>
                <a:t>bridge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B93AA24-7068-4E5A-B096-DCC2CC417BA6}"/>
                </a:ext>
              </a:extLst>
            </p:cNvPr>
            <p:cNvGrpSpPr/>
            <p:nvPr/>
          </p:nvGrpSpPr>
          <p:grpSpPr>
            <a:xfrm>
              <a:off x="470936" y="3474670"/>
              <a:ext cx="2733350" cy="1436088"/>
              <a:chOff x="897874" y="3502435"/>
              <a:chExt cx="2733350" cy="143608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B8DCE8D-894C-498C-94EB-8A59F22DD9B7}"/>
                  </a:ext>
                </a:extLst>
              </p:cNvPr>
              <p:cNvGrpSpPr/>
              <p:nvPr/>
            </p:nvGrpSpPr>
            <p:grpSpPr>
              <a:xfrm>
                <a:off x="897874" y="3524073"/>
                <a:ext cx="2733350" cy="1414450"/>
                <a:chOff x="1143000" y="2826384"/>
                <a:chExt cx="2733350" cy="141445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C22D6341-7382-4472-B4C9-C4CBEEFB0616}"/>
                    </a:ext>
                  </a:extLst>
                </p:cNvPr>
                <p:cNvGrpSpPr/>
                <p:nvPr/>
              </p:nvGrpSpPr>
              <p:grpSpPr>
                <a:xfrm>
                  <a:off x="1143000" y="2826384"/>
                  <a:ext cx="2733350" cy="1205231"/>
                  <a:chOff x="4300473" y="3318990"/>
                  <a:chExt cx="2091055" cy="922020"/>
                </a:xfrm>
              </p:grpSpPr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E3AE275F-8EFD-4BA2-8335-755D4E64DF64}"/>
                      </a:ext>
                    </a:extLst>
                  </p:cNvPr>
                  <p:cNvGrpSpPr/>
                  <p:nvPr/>
                </p:nvGrpSpPr>
                <p:grpSpPr>
                  <a:xfrm>
                    <a:off x="4300473" y="3318990"/>
                    <a:ext cx="2091055" cy="922020"/>
                    <a:chOff x="-31805" y="0"/>
                    <a:chExt cx="2091194" cy="922352"/>
                  </a:xfrm>
                </p:grpSpPr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944FDCE3-B1A5-4B37-B565-F64C6CAE6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1805" y="0"/>
                      <a:ext cx="2091175" cy="9223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8DCF5E18-2FFE-4C20-8406-6CEAAA019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" y="357735"/>
                      <a:ext cx="198783" cy="19878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42719B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</a:p>
                  </p:txBody>
                </p:sp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277E55D1-F6A7-4A69-BD6A-8EF277F61A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66" y="0"/>
                      <a:ext cx="2062355" cy="922352"/>
                      <a:chOff x="-2966" y="0"/>
                      <a:chExt cx="2062355" cy="922352"/>
                    </a:xfrm>
                  </p:grpSpPr>
                  <p:sp>
                    <p:nvSpPr>
                      <p:cNvPr id="86" name="Oval 85">
                        <a:extLst>
                          <a:ext uri="{FF2B5EF4-FFF2-40B4-BE49-F238E27FC236}">
                            <a16:creationId xmlns:a16="http://schemas.microsoft.com/office/drawing/2014/main" id="{42D9F102-1BEE-42FC-AF4C-9D33B8208A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8397" y="7952"/>
                        <a:ext cx="198783" cy="19878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42719B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/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</a:rPr>
                          <a:t> </a:t>
                        </a:r>
                      </a:p>
                    </p:txBody>
                  </p:sp>
                  <p:sp>
                    <p:nvSpPr>
                      <p:cNvPr id="87" name="Oval 86">
                        <a:extLst>
                          <a:ext uri="{FF2B5EF4-FFF2-40B4-BE49-F238E27FC236}">
                            <a16:creationId xmlns:a16="http://schemas.microsoft.com/office/drawing/2014/main" id="{AA257F4C-8AC3-4EF3-977D-A386758A0B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5819" y="0"/>
                        <a:ext cx="198783" cy="19878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42719B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/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</a:rPr>
                          <a:t> </a:t>
                        </a:r>
                      </a:p>
                    </p:txBody>
                  </p: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2D317F33-5362-4F2D-A19C-B3ECB094A1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8397" y="723569"/>
                        <a:ext cx="198783" cy="19878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42719B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/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</a:rPr>
                          <a:t> </a:t>
                        </a:r>
                      </a:p>
                    </p:txBody>
                  </p:sp>
                  <p:sp>
                    <p:nvSpPr>
                      <p:cNvPr id="89" name="Oval 88">
                        <a:extLst>
                          <a:ext uri="{FF2B5EF4-FFF2-40B4-BE49-F238E27FC236}">
                            <a16:creationId xmlns:a16="http://schemas.microsoft.com/office/drawing/2014/main" id="{E4D55A81-7659-4E27-A443-BE33BACD50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5819" y="715618"/>
                        <a:ext cx="198755" cy="198755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42719B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/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</a:rPr>
                          <a:t> </a:t>
                        </a:r>
                      </a:p>
                    </p:txBody>
                  </p:sp>
                  <p:sp>
                    <p:nvSpPr>
                      <p:cNvPr id="90" name="Oval 89">
                        <a:extLst>
                          <a:ext uri="{FF2B5EF4-FFF2-40B4-BE49-F238E27FC236}">
                            <a16:creationId xmlns:a16="http://schemas.microsoft.com/office/drawing/2014/main" id="{1379AA28-9325-4ADA-8CB6-4C83A21F1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60606" y="341907"/>
                        <a:ext cx="198783" cy="19878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42719B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/>
                      <a:lstStyle/>
                      <a:p>
                        <a:pPr marL="0" marR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</a:rPr>
                          <a:t> </a:t>
                        </a:r>
                      </a:p>
                    </p:txBody>
                  </p:sp>
                  <p:cxnSp>
                    <p:nvCxnSpPr>
                      <p:cNvPr id="91" name="Straight Arrow Connector 90">
                        <a:extLst>
                          <a:ext uri="{FF2B5EF4-FFF2-40B4-BE49-F238E27FC236}">
                            <a16:creationId xmlns:a16="http://schemas.microsoft.com/office/drawing/2014/main" id="{FF8E90AA-5CDB-4D54-AD59-3246F4CB2608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 flipH="1">
                        <a:off x="151075" y="111319"/>
                        <a:ext cx="429371" cy="27034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92" name="Straight Arrow Connector 91">
                        <a:extLst>
                          <a:ext uri="{FF2B5EF4-FFF2-40B4-BE49-F238E27FC236}">
                            <a16:creationId xmlns:a16="http://schemas.microsoft.com/office/drawing/2014/main" id="{302D951B-3EA7-47FE-AE57-34E3A9F43D6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5131" y="79514"/>
                        <a:ext cx="54864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93" name="Straight Arrow Connector 92">
                        <a:extLst>
                          <a:ext uri="{FF2B5EF4-FFF2-40B4-BE49-F238E27FC236}">
                            <a16:creationId xmlns:a16="http://schemas.microsoft.com/office/drawing/2014/main" id="{46DEDE64-3BAC-4F67-88D0-243247D7114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66978" y="556592"/>
                        <a:ext cx="421419" cy="222664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94" name="Straight Arrow Connector 93">
                        <a:extLst>
                          <a:ext uri="{FF2B5EF4-FFF2-40B4-BE49-F238E27FC236}">
                            <a16:creationId xmlns:a16="http://schemas.microsoft.com/office/drawing/2014/main" id="{A897B2B4-8ABD-4429-A266-A0724F712B0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87179" y="834887"/>
                        <a:ext cx="572521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95" name="Straight Arrow Connector 94">
                        <a:extLst>
                          <a:ext uri="{FF2B5EF4-FFF2-40B4-BE49-F238E27FC236}">
                            <a16:creationId xmlns:a16="http://schemas.microsoft.com/office/drawing/2014/main" id="{F1FE8470-E40D-4724-BB67-DF69BA57FD50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 flipH="1">
                        <a:off x="1534602" y="524787"/>
                        <a:ext cx="397593" cy="238539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96" name="Straight Arrow Connector 95">
                        <a:extLst>
                          <a:ext uri="{FF2B5EF4-FFF2-40B4-BE49-F238E27FC236}">
                            <a16:creationId xmlns:a16="http://schemas.microsoft.com/office/drawing/2014/main" id="{837E89DB-8055-4D27-B097-F4AAEB0C34A9}"/>
                          </a:ext>
                        </a:extLst>
                      </p:cNvPr>
                      <p:cNvCxnSpPr>
                        <a:cxnSpLocks/>
                        <a:endCxn id="90" idx="1"/>
                      </p:cNvCxnSpPr>
                      <p:nvPr/>
                    </p:nvCxnSpPr>
                    <p:spPr>
                      <a:xfrm>
                        <a:off x="1534602" y="111319"/>
                        <a:ext cx="355115" cy="259699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97" name="Straight Arrow Connector 96">
                        <a:extLst>
                          <a:ext uri="{FF2B5EF4-FFF2-40B4-BE49-F238E27FC236}">
                            <a16:creationId xmlns:a16="http://schemas.microsoft.com/office/drawing/2014/main" id="{96FA0528-0B62-478D-ABC7-40B0134B5638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 flipH="1">
                        <a:off x="675861" y="198783"/>
                        <a:ext cx="15903" cy="51686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98" name="Straight Arrow Connector 97">
                        <a:extLst>
                          <a:ext uri="{FF2B5EF4-FFF2-40B4-BE49-F238E27FC236}">
                            <a16:creationId xmlns:a16="http://schemas.microsoft.com/office/drawing/2014/main" id="{EC4CACF2-0B60-4D51-9996-41A74B00CD2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1415332" y="206734"/>
                        <a:ext cx="7952" cy="524813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99" name="Straight Arrow Connector 98">
                        <a:extLst>
                          <a:ext uri="{FF2B5EF4-FFF2-40B4-BE49-F238E27FC236}">
                            <a16:creationId xmlns:a16="http://schemas.microsoft.com/office/drawing/2014/main" id="{BD8ABE9B-B1B1-471F-8F2B-2FA899FA6DC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39472" y="182880"/>
                        <a:ext cx="628153" cy="556592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100" name="Straight Arrow Connector 99">
                        <a:extLst>
                          <a:ext uri="{FF2B5EF4-FFF2-40B4-BE49-F238E27FC236}">
                            <a16:creationId xmlns:a16="http://schemas.microsoft.com/office/drawing/2014/main" id="{A4AEAFE5-F782-4281-9882-D1919767818A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 flipH="1">
                        <a:off x="755374" y="182880"/>
                        <a:ext cx="612113" cy="580032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sp>
                    <p:nvSpPr>
                      <p:cNvPr id="101" name="Rectangle 100">
                        <a:extLst>
                          <a:ext uri="{FF2B5EF4-FFF2-40B4-BE49-F238E27FC236}">
                            <a16:creationId xmlns:a16="http://schemas.microsoft.com/office/drawing/2014/main" id="{77569D63-D1B4-40D4-A3D9-D2A111E40E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966" y="302552"/>
                        <a:ext cx="24447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45700" rIns="91425" bIns="45700" anchor="t" anchorCtr="0"/>
                      <a:lstStyle/>
                      <a:p>
                        <a:pPr marL="0" marR="0">
                          <a:lnSpc>
                            <a:spcPct val="114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</a:pPr>
                        <a:r>
                          <a:rPr lang="en-US" sz="16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</a:rPr>
                          <a:t>s</a:t>
                        </a:r>
                        <a:endPara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E9021000-A9F9-4121-90D7-4CE614C6C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8268" y="302552"/>
                      <a:ext cx="198782" cy="2380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0420E61-E90F-48CB-BD13-5C1AFC862BE6}"/>
                    </a:ext>
                  </a:extLst>
                </p:cNvPr>
                <p:cNvSpPr/>
                <p:nvPr/>
              </p:nvSpPr>
              <p:spPr>
                <a:xfrm>
                  <a:off x="1557343" y="3121659"/>
                  <a:ext cx="121743" cy="114288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1DA99A0-1C7A-4006-A56C-AB38909BC2F1}"/>
                    </a:ext>
                  </a:extLst>
                </p:cNvPr>
                <p:cNvSpPr/>
                <p:nvPr/>
              </p:nvSpPr>
              <p:spPr>
                <a:xfrm>
                  <a:off x="3312890" y="3039378"/>
                  <a:ext cx="121743" cy="114288"/>
                </a:xfrm>
                <a:prstGeom prst="ellipse">
                  <a:avLst/>
                </a:prstGeom>
                <a:solidFill>
                  <a:srgbClr val="00CC00"/>
                </a:solidFill>
                <a:ln>
                  <a:solidFill>
                    <a:srgbClr val="00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776C29CC-6640-4D90-B24F-D0305DD81446}"/>
                    </a:ext>
                  </a:extLst>
                </p:cNvPr>
                <p:cNvSpPr/>
                <p:nvPr/>
              </p:nvSpPr>
              <p:spPr>
                <a:xfrm>
                  <a:off x="2481465" y="3863130"/>
                  <a:ext cx="121743" cy="11428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8F3BACE-AB58-4770-A2A3-5694C1DAA0D5}"/>
                    </a:ext>
                  </a:extLst>
                </p:cNvPr>
                <p:cNvSpPr txBox="1"/>
                <p:nvPr/>
              </p:nvSpPr>
              <p:spPr>
                <a:xfrm>
                  <a:off x="2286463" y="3986918"/>
                  <a:ext cx="120855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00B050"/>
                      </a:solidFill>
                    </a:rPr>
                    <a:t>bridge</a:t>
                  </a:r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1F61257-6AF7-4942-AD49-651C5BDFD31E}"/>
                  </a:ext>
                </a:extLst>
              </p:cNvPr>
              <p:cNvSpPr txBox="1"/>
              <p:nvPr/>
            </p:nvSpPr>
            <p:spPr>
              <a:xfrm>
                <a:off x="947446" y="3502435"/>
                <a:ext cx="12085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00B050"/>
                    </a:solidFill>
                  </a:rPr>
                  <a:t>bridge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F3D9354-831B-48BF-AF89-7A98063B2249}"/>
                  </a:ext>
                </a:extLst>
              </p:cNvPr>
              <p:cNvSpPr/>
              <p:nvPr/>
            </p:nvSpPr>
            <p:spPr>
              <a:xfrm>
                <a:off x="4316784" y="3263777"/>
                <a:ext cx="1185400" cy="24353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Intensity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F3D9354-831B-48BF-AF89-7A98063B22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784" y="3263777"/>
                <a:ext cx="1185400" cy="243534"/>
              </a:xfrm>
              <a:prstGeom prst="rect">
                <a:avLst/>
              </a:prstGeom>
              <a:blipFill>
                <a:blip r:embed="rId3"/>
                <a:stretch>
                  <a:fillRect t="-6818" b="-3409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73453-766F-43E0-8C5B-A9DC6C8AE97F}"/>
                  </a:ext>
                </a:extLst>
              </p:cNvPr>
              <p:cNvSpPr/>
              <p:nvPr/>
            </p:nvSpPr>
            <p:spPr>
              <a:xfrm>
                <a:off x="6691768" y="3298710"/>
                <a:ext cx="1185400" cy="24353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Intensity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C773453-766F-43E0-8C5B-A9DC6C8AE9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768" y="3298710"/>
                <a:ext cx="1185400" cy="243534"/>
              </a:xfrm>
              <a:prstGeom prst="rect">
                <a:avLst/>
              </a:prstGeom>
              <a:blipFill>
                <a:blip r:embed="rId4"/>
                <a:stretch>
                  <a:fillRect t="-11364" b="-31818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03FBC4-5968-4BAA-BE29-B1720C94C7AC}"/>
              </a:ext>
            </a:extLst>
          </p:cNvPr>
          <p:cNvSpPr txBox="1"/>
          <p:nvPr/>
        </p:nvSpPr>
        <p:spPr>
          <a:xfrm>
            <a:off x="5765054" y="316451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ADE65B-129F-4FEF-BE99-AA87DE0A7A69}"/>
              </a:ext>
            </a:extLst>
          </p:cNvPr>
          <p:cNvGrpSpPr/>
          <p:nvPr/>
        </p:nvGrpSpPr>
        <p:grpSpPr>
          <a:xfrm>
            <a:off x="4468540" y="3631373"/>
            <a:ext cx="3692529" cy="1665543"/>
            <a:chOff x="3294729" y="3458813"/>
            <a:chExt cx="3692529" cy="16655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E66A00-693A-49DF-A020-94772450C4E3}"/>
                </a:ext>
              </a:extLst>
            </p:cNvPr>
            <p:cNvGrpSpPr/>
            <p:nvPr/>
          </p:nvGrpSpPr>
          <p:grpSpPr>
            <a:xfrm>
              <a:off x="3468162" y="3477854"/>
              <a:ext cx="3159148" cy="1646502"/>
              <a:chOff x="3468162" y="3477854"/>
              <a:chExt cx="3159148" cy="1646502"/>
            </a:xfrm>
          </p:grpSpPr>
          <p:sp>
            <p:nvSpPr>
              <p:cNvPr id="39" name="Freeform 75">
                <a:extLst>
                  <a:ext uri="{FF2B5EF4-FFF2-40B4-BE49-F238E27FC236}">
                    <a16:creationId xmlns:a16="http://schemas.microsoft.com/office/drawing/2014/main" id="{AC247790-7DF4-4D61-8A76-8204A05F7C22}"/>
                  </a:ext>
                </a:extLst>
              </p:cNvPr>
              <p:cNvSpPr/>
              <p:nvPr/>
            </p:nvSpPr>
            <p:spPr>
              <a:xfrm>
                <a:off x="3468162" y="3477854"/>
                <a:ext cx="3159148" cy="1646502"/>
              </a:xfrm>
              <a:custGeom>
                <a:avLst/>
                <a:gdLst/>
                <a:ahLst/>
                <a:cxnLst/>
                <a:rect l="l" t="t" r="r" b="b"/>
                <a:pathLst>
                  <a:path w="2751151" h="1359673" extrusionOk="0">
                    <a:moveTo>
                      <a:pt x="246490" y="389614"/>
                    </a:moveTo>
                    <a:lnTo>
                      <a:pt x="246490" y="389614"/>
                    </a:lnTo>
                    <a:cubicBezTo>
                      <a:pt x="362586" y="240347"/>
                      <a:pt x="242282" y="371216"/>
                      <a:pt x="357808" y="294199"/>
                    </a:cubicBezTo>
                    <a:cubicBezTo>
                      <a:pt x="405914" y="262128"/>
                      <a:pt x="383294" y="253626"/>
                      <a:pt x="429370" y="230588"/>
                    </a:cubicBezTo>
                    <a:cubicBezTo>
                      <a:pt x="439144" y="225701"/>
                      <a:pt x="450573" y="225287"/>
                      <a:pt x="461175" y="222637"/>
                    </a:cubicBezTo>
                    <a:cubicBezTo>
                      <a:pt x="480256" y="165398"/>
                      <a:pt x="455416" y="221173"/>
                      <a:pt x="548640" y="159026"/>
                    </a:cubicBezTo>
                    <a:cubicBezTo>
                      <a:pt x="594532" y="128433"/>
                      <a:pt x="549237" y="155606"/>
                      <a:pt x="620201" y="127221"/>
                    </a:cubicBezTo>
                    <a:cubicBezTo>
                      <a:pt x="631206" y="122819"/>
                      <a:pt x="640571" y="114438"/>
                      <a:pt x="652007" y="111319"/>
                    </a:cubicBezTo>
                    <a:cubicBezTo>
                      <a:pt x="670088" y="106388"/>
                      <a:pt x="689289" y="107043"/>
                      <a:pt x="707666" y="103367"/>
                    </a:cubicBezTo>
                    <a:cubicBezTo>
                      <a:pt x="729097" y="99081"/>
                      <a:pt x="750073" y="92766"/>
                      <a:pt x="771276" y="87465"/>
                    </a:cubicBezTo>
                    <a:cubicBezTo>
                      <a:pt x="939365" y="94468"/>
                      <a:pt x="916475" y="67415"/>
                      <a:pt x="1009815" y="119270"/>
                    </a:cubicBezTo>
                    <a:cubicBezTo>
                      <a:pt x="1018169" y="123911"/>
                      <a:pt x="1025718" y="129871"/>
                      <a:pt x="1033669" y="135172"/>
                    </a:cubicBezTo>
                    <a:cubicBezTo>
                      <a:pt x="1068945" y="188085"/>
                      <a:pt x="1045678" y="168727"/>
                      <a:pt x="1160890" y="143124"/>
                    </a:cubicBezTo>
                    <a:cubicBezTo>
                      <a:pt x="1171327" y="140805"/>
                      <a:pt x="1228415" y="106596"/>
                      <a:pt x="1232452" y="103367"/>
                    </a:cubicBezTo>
                    <a:cubicBezTo>
                      <a:pt x="1247086" y="91660"/>
                      <a:pt x="1257415" y="75117"/>
                      <a:pt x="1272208" y="63611"/>
                    </a:cubicBezTo>
                    <a:cubicBezTo>
                      <a:pt x="1281565" y="56334"/>
                      <a:pt x="1293962" y="53990"/>
                      <a:pt x="1304014" y="47708"/>
                    </a:cubicBezTo>
                    <a:cubicBezTo>
                      <a:pt x="1315252" y="40684"/>
                      <a:pt x="1323966" y="29780"/>
                      <a:pt x="1335819" y="23854"/>
                    </a:cubicBezTo>
                    <a:cubicBezTo>
                      <a:pt x="1370743" y="6392"/>
                      <a:pt x="1401104" y="5441"/>
                      <a:pt x="1439186" y="0"/>
                    </a:cubicBezTo>
                    <a:lnTo>
                      <a:pt x="1614114" y="7952"/>
                    </a:lnTo>
                    <a:cubicBezTo>
                      <a:pt x="1639925" y="13975"/>
                      <a:pt x="1653116" y="45815"/>
                      <a:pt x="1677725" y="55659"/>
                    </a:cubicBezTo>
                    <a:lnTo>
                      <a:pt x="1717481" y="71562"/>
                    </a:lnTo>
                    <a:cubicBezTo>
                      <a:pt x="1722782" y="79513"/>
                      <a:pt x="1726627" y="88659"/>
                      <a:pt x="1733384" y="95416"/>
                    </a:cubicBezTo>
                    <a:cubicBezTo>
                      <a:pt x="1752927" y="114959"/>
                      <a:pt x="1780198" y="118222"/>
                      <a:pt x="1804946" y="127221"/>
                    </a:cubicBezTo>
                    <a:cubicBezTo>
                      <a:pt x="1818360" y="132099"/>
                      <a:pt x="1831450" y="137823"/>
                      <a:pt x="1844702" y="143124"/>
                    </a:cubicBezTo>
                    <a:lnTo>
                      <a:pt x="2099144" y="135172"/>
                    </a:lnTo>
                    <a:cubicBezTo>
                      <a:pt x="2120486" y="134105"/>
                      <a:pt x="2141532" y="129718"/>
                      <a:pt x="2162754" y="127221"/>
                    </a:cubicBezTo>
                    <a:lnTo>
                      <a:pt x="2234316" y="119270"/>
                    </a:lnTo>
                    <a:cubicBezTo>
                      <a:pt x="2274073" y="124571"/>
                      <a:pt x="2314568" y="125882"/>
                      <a:pt x="2353586" y="135172"/>
                    </a:cubicBezTo>
                    <a:cubicBezTo>
                      <a:pt x="2370882" y="139290"/>
                      <a:pt x="2386048" y="149878"/>
                      <a:pt x="2401294" y="159026"/>
                    </a:cubicBezTo>
                    <a:cubicBezTo>
                      <a:pt x="2425877" y="173776"/>
                      <a:pt x="2444743" y="201111"/>
                      <a:pt x="2472855" y="206734"/>
                    </a:cubicBezTo>
                    <a:lnTo>
                      <a:pt x="2512612" y="214686"/>
                    </a:lnTo>
                    <a:cubicBezTo>
                      <a:pt x="2528515" y="230588"/>
                      <a:pt x="2542759" y="248344"/>
                      <a:pt x="2560320" y="262393"/>
                    </a:cubicBezTo>
                    <a:cubicBezTo>
                      <a:pt x="2579221" y="277514"/>
                      <a:pt x="2601534" y="280648"/>
                      <a:pt x="2623930" y="286247"/>
                    </a:cubicBezTo>
                    <a:cubicBezTo>
                      <a:pt x="2631881" y="294198"/>
                      <a:pt x="2638788" y="303354"/>
                      <a:pt x="2647784" y="310101"/>
                    </a:cubicBezTo>
                    <a:cubicBezTo>
                      <a:pt x="2660148" y="319374"/>
                      <a:pt x="2675807" y="323897"/>
                      <a:pt x="2687541" y="333955"/>
                    </a:cubicBezTo>
                    <a:cubicBezTo>
                      <a:pt x="2733315" y="373190"/>
                      <a:pt x="2672255" y="347413"/>
                      <a:pt x="2727297" y="365760"/>
                    </a:cubicBezTo>
                    <a:cubicBezTo>
                      <a:pt x="2729947" y="373711"/>
                      <a:pt x="2731500" y="382117"/>
                      <a:pt x="2735248" y="389614"/>
                    </a:cubicBezTo>
                    <a:cubicBezTo>
                      <a:pt x="2739522" y="398161"/>
                      <a:pt x="2751151" y="403912"/>
                      <a:pt x="2751151" y="413468"/>
                    </a:cubicBezTo>
                    <a:cubicBezTo>
                      <a:pt x="2751151" y="432781"/>
                      <a:pt x="2746451" y="524066"/>
                      <a:pt x="2719346" y="556592"/>
                    </a:cubicBezTo>
                    <a:cubicBezTo>
                      <a:pt x="2713228" y="563933"/>
                      <a:pt x="2703443" y="567193"/>
                      <a:pt x="2695492" y="572494"/>
                    </a:cubicBezTo>
                    <a:cubicBezTo>
                      <a:pt x="2679546" y="620334"/>
                      <a:pt x="2699423" y="572554"/>
                      <a:pt x="2663687" y="620202"/>
                    </a:cubicBezTo>
                    <a:cubicBezTo>
                      <a:pt x="2646486" y="643137"/>
                      <a:pt x="2633180" y="668829"/>
                      <a:pt x="2615979" y="691764"/>
                    </a:cubicBezTo>
                    <a:cubicBezTo>
                      <a:pt x="2608028" y="702366"/>
                      <a:pt x="2603151" y="716218"/>
                      <a:pt x="2592125" y="723569"/>
                    </a:cubicBezTo>
                    <a:cubicBezTo>
                      <a:pt x="2578177" y="732867"/>
                      <a:pt x="2560320" y="734171"/>
                      <a:pt x="2544417" y="739472"/>
                    </a:cubicBezTo>
                    <a:cubicBezTo>
                      <a:pt x="2536466" y="747423"/>
                      <a:pt x="2529202" y="756127"/>
                      <a:pt x="2520563" y="763326"/>
                    </a:cubicBezTo>
                    <a:cubicBezTo>
                      <a:pt x="2513222" y="769444"/>
                      <a:pt x="2502679" y="771766"/>
                      <a:pt x="2496709" y="779228"/>
                    </a:cubicBezTo>
                    <a:cubicBezTo>
                      <a:pt x="2491473" y="785773"/>
                      <a:pt x="2491408" y="795131"/>
                      <a:pt x="2488758" y="803082"/>
                    </a:cubicBezTo>
                    <a:cubicBezTo>
                      <a:pt x="2494059" y="840188"/>
                      <a:pt x="2495979" y="877937"/>
                      <a:pt x="2504661" y="914400"/>
                    </a:cubicBezTo>
                    <a:cubicBezTo>
                      <a:pt x="2508984" y="932555"/>
                      <a:pt x="2533698" y="980427"/>
                      <a:pt x="2544417" y="1001865"/>
                    </a:cubicBezTo>
                    <a:cubicBezTo>
                      <a:pt x="2539116" y="1028369"/>
                      <a:pt x="2538910" y="1056428"/>
                      <a:pt x="2528514" y="1081378"/>
                    </a:cubicBezTo>
                    <a:cubicBezTo>
                      <a:pt x="2524839" y="1090199"/>
                      <a:pt x="2513337" y="1093276"/>
                      <a:pt x="2504661" y="1097280"/>
                    </a:cubicBezTo>
                    <a:cubicBezTo>
                      <a:pt x="2418158" y="1137204"/>
                      <a:pt x="2436996" y="1127901"/>
                      <a:pt x="2345634" y="1137037"/>
                    </a:cubicBezTo>
                    <a:cubicBezTo>
                      <a:pt x="2295504" y="1153747"/>
                      <a:pt x="2324903" y="1145971"/>
                      <a:pt x="2234316" y="1152939"/>
                    </a:cubicBezTo>
                    <a:lnTo>
                      <a:pt x="2011680" y="1168842"/>
                    </a:lnTo>
                    <a:cubicBezTo>
                      <a:pt x="2001078" y="1176793"/>
                      <a:pt x="1991984" y="1187314"/>
                      <a:pt x="1979874" y="1192696"/>
                    </a:cubicBezTo>
                    <a:cubicBezTo>
                      <a:pt x="1967524" y="1198185"/>
                      <a:pt x="1951520" y="1193391"/>
                      <a:pt x="1940118" y="1200647"/>
                    </a:cubicBezTo>
                    <a:cubicBezTo>
                      <a:pt x="1921144" y="1212721"/>
                      <a:pt x="1908313" y="1232452"/>
                      <a:pt x="1892410" y="1248355"/>
                    </a:cubicBezTo>
                    <a:lnTo>
                      <a:pt x="1860605" y="1280160"/>
                    </a:lnTo>
                    <a:cubicBezTo>
                      <a:pt x="1850003" y="1290762"/>
                      <a:pt x="1841275" y="1303649"/>
                      <a:pt x="1828800" y="1311966"/>
                    </a:cubicBezTo>
                    <a:cubicBezTo>
                      <a:pt x="1787166" y="1339721"/>
                      <a:pt x="1813243" y="1323127"/>
                      <a:pt x="1749287" y="1359673"/>
                    </a:cubicBezTo>
                    <a:cubicBezTo>
                      <a:pt x="1643269" y="1354372"/>
                      <a:pt x="1537002" y="1352772"/>
                      <a:pt x="1431234" y="1343771"/>
                    </a:cubicBezTo>
                    <a:cubicBezTo>
                      <a:pt x="1381224" y="1339515"/>
                      <a:pt x="1384282" y="1331502"/>
                      <a:pt x="1351721" y="1311966"/>
                    </a:cubicBezTo>
                    <a:cubicBezTo>
                      <a:pt x="1295809" y="1278419"/>
                      <a:pt x="1297122" y="1288642"/>
                      <a:pt x="1256306" y="1240404"/>
                    </a:cubicBezTo>
                    <a:cubicBezTo>
                      <a:pt x="1239186" y="1220171"/>
                      <a:pt x="1230651" y="1191495"/>
                      <a:pt x="1208598" y="1176793"/>
                    </a:cubicBezTo>
                    <a:cubicBezTo>
                      <a:pt x="1149864" y="1137637"/>
                      <a:pt x="1176180" y="1156456"/>
                      <a:pt x="1129085" y="1121134"/>
                    </a:cubicBezTo>
                    <a:cubicBezTo>
                      <a:pt x="1052222" y="1123785"/>
                      <a:pt x="975256" y="1124288"/>
                      <a:pt x="898497" y="1129086"/>
                    </a:cubicBezTo>
                    <a:cubicBezTo>
                      <a:pt x="890132" y="1129609"/>
                      <a:pt x="882702" y="1134735"/>
                      <a:pt x="874643" y="1137037"/>
                    </a:cubicBezTo>
                    <a:cubicBezTo>
                      <a:pt x="864136" y="1140039"/>
                      <a:pt x="853205" y="1141532"/>
                      <a:pt x="842838" y="1144988"/>
                    </a:cubicBezTo>
                    <a:cubicBezTo>
                      <a:pt x="829297" y="1149502"/>
                      <a:pt x="816445" y="1155879"/>
                      <a:pt x="803081" y="1160891"/>
                    </a:cubicBezTo>
                    <a:cubicBezTo>
                      <a:pt x="795233" y="1163834"/>
                      <a:pt x="787178" y="1166192"/>
                      <a:pt x="779227" y="1168842"/>
                    </a:cubicBezTo>
                    <a:cubicBezTo>
                      <a:pt x="739471" y="1166192"/>
                      <a:pt x="697953" y="1172890"/>
                      <a:pt x="659958" y="1160891"/>
                    </a:cubicBezTo>
                    <a:cubicBezTo>
                      <a:pt x="643775" y="1155780"/>
                      <a:pt x="640153" y="1133134"/>
                      <a:pt x="628153" y="1121134"/>
                    </a:cubicBezTo>
                    <a:cubicBezTo>
                      <a:pt x="621396" y="1114377"/>
                      <a:pt x="612250" y="1110533"/>
                      <a:pt x="604299" y="1105232"/>
                    </a:cubicBezTo>
                    <a:cubicBezTo>
                      <a:pt x="586390" y="1051509"/>
                      <a:pt x="611209" y="1112012"/>
                      <a:pt x="548640" y="1041621"/>
                    </a:cubicBezTo>
                    <a:cubicBezTo>
                      <a:pt x="540765" y="1032762"/>
                      <a:pt x="537551" y="1020647"/>
                      <a:pt x="532737" y="1009816"/>
                    </a:cubicBezTo>
                    <a:cubicBezTo>
                      <a:pt x="525990" y="994637"/>
                      <a:pt x="503283" y="936458"/>
                      <a:pt x="500932" y="922352"/>
                    </a:cubicBezTo>
                    <a:cubicBezTo>
                      <a:pt x="498282" y="906449"/>
                      <a:pt x="496478" y="890382"/>
                      <a:pt x="492981" y="874644"/>
                    </a:cubicBezTo>
                    <a:cubicBezTo>
                      <a:pt x="489999" y="861226"/>
                      <a:pt x="479516" y="828403"/>
                      <a:pt x="461175" y="826936"/>
                    </a:cubicBezTo>
                    <a:cubicBezTo>
                      <a:pt x="336973" y="817000"/>
                      <a:pt x="212034" y="821635"/>
                      <a:pt x="87464" y="818985"/>
                    </a:cubicBezTo>
                    <a:cubicBezTo>
                      <a:pt x="49995" y="794005"/>
                      <a:pt x="72539" y="814733"/>
                      <a:pt x="47707" y="771277"/>
                    </a:cubicBezTo>
                    <a:cubicBezTo>
                      <a:pt x="42966" y="762980"/>
                      <a:pt x="35686" y="756156"/>
                      <a:pt x="31805" y="747423"/>
                    </a:cubicBezTo>
                    <a:cubicBezTo>
                      <a:pt x="24997" y="732105"/>
                      <a:pt x="19967" y="715977"/>
                      <a:pt x="15902" y="699715"/>
                    </a:cubicBezTo>
                    <a:cubicBezTo>
                      <a:pt x="4673" y="654799"/>
                      <a:pt x="10094" y="678626"/>
                      <a:pt x="0" y="628153"/>
                    </a:cubicBezTo>
                    <a:cubicBezTo>
                      <a:pt x="2650" y="583096"/>
                      <a:pt x="1568" y="537663"/>
                      <a:pt x="7951" y="492981"/>
                    </a:cubicBezTo>
                    <a:cubicBezTo>
                      <a:pt x="13637" y="453181"/>
                      <a:pt x="25675" y="467306"/>
                      <a:pt x="47707" y="445273"/>
                    </a:cubicBezTo>
                    <a:cubicBezTo>
                      <a:pt x="75271" y="417708"/>
                      <a:pt x="65201" y="406577"/>
                      <a:pt x="103367" y="389614"/>
                    </a:cubicBezTo>
                    <a:cubicBezTo>
                      <a:pt x="115717" y="384125"/>
                      <a:pt x="130012" y="384941"/>
                      <a:pt x="143123" y="381663"/>
                    </a:cubicBezTo>
                    <a:cubicBezTo>
                      <a:pt x="205101" y="366169"/>
                      <a:pt x="229262" y="388289"/>
                      <a:pt x="246490" y="389614"/>
                    </a:cubicBezTo>
                    <a:close/>
                  </a:path>
                </a:pathLst>
              </a:custGeom>
              <a:solidFill>
                <a:srgbClr val="FFFF00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 </a:t>
                </a:r>
              </a:p>
            </p:txBody>
          </p:sp>
          <p:sp>
            <p:nvSpPr>
              <p:cNvPr id="41" name="Explosion: 14 Points 40">
                <a:extLst>
                  <a:ext uri="{FF2B5EF4-FFF2-40B4-BE49-F238E27FC236}">
                    <a16:creationId xmlns:a16="http://schemas.microsoft.com/office/drawing/2014/main" id="{7306E82D-C39C-4281-A810-8B7C09691DB5}"/>
                  </a:ext>
                </a:extLst>
              </p:cNvPr>
              <p:cNvSpPr/>
              <p:nvPr/>
            </p:nvSpPr>
            <p:spPr>
              <a:xfrm>
                <a:off x="3508416" y="4425222"/>
                <a:ext cx="550827" cy="550827"/>
              </a:xfrm>
              <a:prstGeom prst="irregularSeal2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73B89FA-B285-4925-BD90-C4432F60A941}"/>
                  </a:ext>
                </a:extLst>
              </p:cNvPr>
              <p:cNvSpPr/>
              <p:nvPr/>
            </p:nvSpPr>
            <p:spPr>
              <a:xfrm>
                <a:off x="5695009" y="3647570"/>
                <a:ext cx="311304" cy="390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algn="ctr">
                  <a:lnSpc>
                    <a:spcPct val="114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X</a:t>
                </a: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133D609-5745-4190-9D41-DB0C8000CD7B}"/>
                </a:ext>
              </a:extLst>
            </p:cNvPr>
            <p:cNvGrpSpPr/>
            <p:nvPr/>
          </p:nvGrpSpPr>
          <p:grpSpPr>
            <a:xfrm>
              <a:off x="3294729" y="3458813"/>
              <a:ext cx="3692529" cy="1580420"/>
              <a:chOff x="801427" y="2701570"/>
              <a:chExt cx="3692529" cy="158042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096782B-95A5-457A-9549-567917189D28}"/>
                  </a:ext>
                </a:extLst>
              </p:cNvPr>
              <p:cNvGrpSpPr/>
              <p:nvPr/>
            </p:nvGrpSpPr>
            <p:grpSpPr>
              <a:xfrm>
                <a:off x="1143000" y="2826384"/>
                <a:ext cx="2733350" cy="1205231"/>
                <a:chOff x="4300473" y="3318990"/>
                <a:chExt cx="2091055" cy="92202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8666E680-A368-4123-B73F-A005B148847E}"/>
                    </a:ext>
                  </a:extLst>
                </p:cNvPr>
                <p:cNvGrpSpPr/>
                <p:nvPr/>
              </p:nvGrpSpPr>
              <p:grpSpPr>
                <a:xfrm>
                  <a:off x="4300473" y="3318990"/>
                  <a:ext cx="2091055" cy="922020"/>
                  <a:chOff x="-31805" y="0"/>
                  <a:chExt cx="2091194" cy="922352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BE09952D-AF6D-43FF-B6EF-25832A07B857}"/>
                      </a:ext>
                    </a:extLst>
                  </p:cNvPr>
                  <p:cNvSpPr/>
                  <p:nvPr/>
                </p:nvSpPr>
                <p:spPr>
                  <a:xfrm>
                    <a:off x="-31805" y="0"/>
                    <a:ext cx="2091175" cy="9223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/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rPr>
                      <a:t> </a:t>
                    </a: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55D884F6-3B86-4B66-87BA-37A0925929EA}"/>
                      </a:ext>
                    </a:extLst>
                  </p:cNvPr>
                  <p:cNvSpPr/>
                  <p:nvPr/>
                </p:nvSpPr>
                <p:spPr>
                  <a:xfrm>
                    <a:off x="2" y="357735"/>
                    <a:ext cx="198783" cy="198783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flat" cmpd="sng">
                    <a:solidFill>
                      <a:srgbClr val="42719B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/>
                  <a:lstStyle/>
                  <a:p>
                    <a:pPr marL="0" marR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rPr>
                      <a:t> </a:t>
                    </a:r>
                  </a:p>
                </p:txBody>
              </p: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6EEA9B71-A23D-4E6C-8D44-9FF7C87EFF0D}"/>
                      </a:ext>
                    </a:extLst>
                  </p:cNvPr>
                  <p:cNvGrpSpPr/>
                  <p:nvPr/>
                </p:nvGrpSpPr>
                <p:grpSpPr>
                  <a:xfrm>
                    <a:off x="-2966" y="0"/>
                    <a:ext cx="2062355" cy="922352"/>
                    <a:chOff x="-2966" y="0"/>
                    <a:chExt cx="2062355" cy="922352"/>
                  </a:xfrm>
                </p:grpSpPr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5FE27E5D-407E-4576-A921-0A588866B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397" y="7952"/>
                      <a:ext cx="198783" cy="19878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42719B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A8C13C45-0D74-411C-A301-818BB64DE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5819" y="0"/>
                      <a:ext cx="198783" cy="19878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42719B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AB579BBB-F8A7-4BBF-96F7-76B5CC0F33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397" y="723569"/>
                      <a:ext cx="198783" cy="19878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42719B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9D09FA69-9684-493D-8499-BEF5D83A8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5819" y="715618"/>
                      <a:ext cx="198755" cy="198755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42719B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4C7286EE-6150-406A-A4AD-1906C230C0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0606" y="341907"/>
                      <a:ext cx="198783" cy="198783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42719B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</a:p>
                  </p:txBody>
                </p:sp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AAC389A4-8EF3-4161-9C6E-2CC1DC18BEC1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151075" y="111319"/>
                      <a:ext cx="429371" cy="270344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73BA335A-996C-4C2E-82E8-E3DD5C40DDB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95131" y="79514"/>
                      <a:ext cx="54864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cxnSp>
                  <p:nvCxnSpPr>
                    <p:cNvPr id="65" name="Straight Arrow Connector 64">
                      <a:extLst>
                        <a:ext uri="{FF2B5EF4-FFF2-40B4-BE49-F238E27FC236}">
                          <a16:creationId xmlns:a16="http://schemas.microsoft.com/office/drawing/2014/main" id="{B8A2F007-9B67-401C-BDF8-8FE9F4411D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66978" y="556592"/>
                      <a:ext cx="421419" cy="222664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C1788B6E-378E-4DBC-B95B-110894B13B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87179" y="834887"/>
                      <a:ext cx="572521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cxnSp>
                  <p:nvCxnSpPr>
                    <p:cNvPr id="67" name="Straight Arrow Connector 66">
                      <a:extLst>
                        <a:ext uri="{FF2B5EF4-FFF2-40B4-BE49-F238E27FC236}">
                          <a16:creationId xmlns:a16="http://schemas.microsoft.com/office/drawing/2014/main" id="{A4C70873-0554-45B4-9C3B-15C60747E822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1534602" y="524787"/>
                      <a:ext cx="397593" cy="238539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cxnSp>
                  <p:nvCxnSpPr>
                    <p:cNvPr id="68" name="Straight Arrow Connector 67">
                      <a:extLst>
                        <a:ext uri="{FF2B5EF4-FFF2-40B4-BE49-F238E27FC236}">
                          <a16:creationId xmlns:a16="http://schemas.microsoft.com/office/drawing/2014/main" id="{8C1AB422-ECE7-42A2-9640-A84421D480A5}"/>
                        </a:ext>
                      </a:extLst>
                    </p:cNvPr>
                    <p:cNvCxnSpPr>
                      <a:cxnSpLocks/>
                      <a:endCxn id="62" idx="1"/>
                    </p:cNvCxnSpPr>
                    <p:nvPr/>
                  </p:nvCxnSpPr>
                  <p:spPr>
                    <a:xfrm>
                      <a:off x="1534602" y="111319"/>
                      <a:ext cx="355115" cy="259699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cxnSp>
                  <p:nvCxnSpPr>
                    <p:cNvPr id="69" name="Straight Arrow Connector 68">
                      <a:extLst>
                        <a:ext uri="{FF2B5EF4-FFF2-40B4-BE49-F238E27FC236}">
                          <a16:creationId xmlns:a16="http://schemas.microsoft.com/office/drawing/2014/main" id="{CFF19895-6996-413C-88FB-F50AD8D7E0C2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675861" y="198783"/>
                      <a:ext cx="15903" cy="516863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cxnSp>
                  <p:nvCxnSpPr>
                    <p:cNvPr id="70" name="Straight Arrow Connector 69">
                      <a:extLst>
                        <a:ext uri="{FF2B5EF4-FFF2-40B4-BE49-F238E27FC236}">
                          <a16:creationId xmlns:a16="http://schemas.microsoft.com/office/drawing/2014/main" id="{AC608A9B-4D7C-4FC2-A602-551EA723901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1415332" y="206734"/>
                      <a:ext cx="7952" cy="524813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cxnSp>
                  <p:nvCxnSpPr>
                    <p:cNvPr id="71" name="Straight Arrow Connector 70">
                      <a:extLst>
                        <a:ext uri="{FF2B5EF4-FFF2-40B4-BE49-F238E27FC236}">
                          <a16:creationId xmlns:a16="http://schemas.microsoft.com/office/drawing/2014/main" id="{A88ED02C-6D6A-40C5-9D72-E9E4A8C3038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39472" y="182880"/>
                      <a:ext cx="628153" cy="556592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cxnSp>
                  <p:nvCxnSpPr>
                    <p:cNvPr id="72" name="Straight Arrow Connector 71">
                      <a:extLst>
                        <a:ext uri="{FF2B5EF4-FFF2-40B4-BE49-F238E27FC236}">
                          <a16:creationId xmlns:a16="http://schemas.microsoft.com/office/drawing/2014/main" id="{78008946-18A9-4EE3-9C0E-8019F6B9FCA0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755374" y="182880"/>
                      <a:ext cx="612113" cy="580032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miter lim="800000"/>
                      <a:headEnd type="none" w="sm" len="sm"/>
                      <a:tailEnd type="triangle" w="med" len="med"/>
                    </a:ln>
                  </p:spPr>
                </p:cxn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86DA079C-FB19-4155-A4CD-5DFD1AE19F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966" y="302552"/>
                      <a:ext cx="244475" cy="2698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/>
                    <a:lstStyle/>
                    <a:p>
                      <a:pPr marL="0" marR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90FF86C-938C-4F71-837D-97E771ADFA01}"/>
                      </a:ext>
                    </a:extLst>
                  </p:cNvPr>
                  <p:cNvSpPr/>
                  <p:nvPr/>
                </p:nvSpPr>
                <p:spPr>
                  <a:xfrm>
                    <a:off x="1858268" y="302552"/>
                    <a:ext cx="198782" cy="2380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/>
                  <a:lstStyle/>
                  <a:p>
                    <a:pPr marL="0" marR="0">
                      <a:lnSpc>
                        <a:spcPct val="114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</a:pPr>
                    <a:r>
                      <a: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rPr>
                      <a:t>t</a:t>
                    </a:r>
                    <a:endParaRPr lang="en-US" sz="1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14CB8A0-2EEC-4866-8D12-0817167C5201}"/>
                  </a:ext>
                </a:extLst>
              </p:cNvPr>
              <p:cNvSpPr/>
              <p:nvPr/>
            </p:nvSpPr>
            <p:spPr>
              <a:xfrm>
                <a:off x="1557343" y="3121659"/>
                <a:ext cx="121743" cy="11428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F12B22C-6DE7-4B9B-9A6C-591E8216FBC1}"/>
                  </a:ext>
                </a:extLst>
              </p:cNvPr>
              <p:cNvSpPr/>
              <p:nvPr/>
            </p:nvSpPr>
            <p:spPr>
              <a:xfrm>
                <a:off x="2481465" y="3863130"/>
                <a:ext cx="121743" cy="11428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72068A-3EF7-414B-9ECD-F973A51AC578}"/>
                  </a:ext>
                </a:extLst>
              </p:cNvPr>
              <p:cNvSpPr txBox="1"/>
              <p:nvPr/>
            </p:nvSpPr>
            <p:spPr>
              <a:xfrm>
                <a:off x="1972004" y="4028074"/>
                <a:ext cx="12085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00B050"/>
                    </a:solidFill>
                  </a:rPr>
                  <a:t>bridge survived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0CE646-4878-4ABC-BD78-8943C18580A0}"/>
                  </a:ext>
                </a:extLst>
              </p:cNvPr>
              <p:cNvSpPr txBox="1"/>
              <p:nvPr/>
            </p:nvSpPr>
            <p:spPr>
              <a:xfrm>
                <a:off x="3045276" y="3172541"/>
                <a:ext cx="144868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</a:rPr>
                  <a:t>Bridge</a:t>
                </a:r>
              </a:p>
              <a:p>
                <a:r>
                  <a:rPr lang="en-US" sz="1050" b="1" dirty="0">
                    <a:solidFill>
                      <a:srgbClr val="FF0000"/>
                    </a:solidFill>
                  </a:rPr>
                  <a:t>failed</a:t>
                </a:r>
                <a:endParaRPr lang="en-US" sz="1100" b="1" dirty="0">
                  <a:solidFill>
                    <a:srgbClr val="00CC00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43570BF-2694-4F84-8CD3-8ADB9288F69C}"/>
                  </a:ext>
                </a:extLst>
              </p:cNvPr>
              <p:cNvSpPr txBox="1"/>
              <p:nvPr/>
            </p:nvSpPr>
            <p:spPr>
              <a:xfrm>
                <a:off x="801427" y="2701570"/>
                <a:ext cx="120855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</a:rPr>
                  <a:t>bridge partially damaged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35540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59AB14A-BBE9-4B1B-A2E2-39FA542751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7" b="6250"/>
          <a:stretch/>
        </p:blipFill>
        <p:spPr>
          <a:xfrm>
            <a:off x="3753216" y="1933668"/>
            <a:ext cx="5486411" cy="3095532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2: High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4BDF4-CA9D-4CCF-B49B-025B4FE9CE0A}"/>
              </a:ext>
            </a:extLst>
          </p:cNvPr>
          <p:cNvSpPr txBox="1"/>
          <p:nvPr/>
        </p:nvSpPr>
        <p:spPr>
          <a:xfrm>
            <a:off x="685800" y="2010729"/>
            <a:ext cx="32540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1: Define Link Weight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841E2-8044-42FD-A84C-2116D5CACD39}"/>
              </a:ext>
            </a:extLst>
          </p:cNvPr>
          <p:cNvSpPr txBox="1"/>
          <p:nvPr/>
        </p:nvSpPr>
        <p:spPr>
          <a:xfrm>
            <a:off x="685800" y="2593044"/>
            <a:ext cx="349756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2: Clustering Girvan-Newman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A9007-8598-4CBB-BE26-75386EB5DCE8}"/>
              </a:ext>
            </a:extLst>
          </p:cNvPr>
          <p:cNvSpPr txBox="1"/>
          <p:nvPr/>
        </p:nvSpPr>
        <p:spPr>
          <a:xfrm>
            <a:off x="685800" y="3154088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2D4D5-1E34-4FF1-AA32-39F0E534FF03}"/>
              </a:ext>
            </a:extLst>
          </p:cNvPr>
          <p:cNvSpPr txBox="1"/>
          <p:nvPr/>
        </p:nvSpPr>
        <p:spPr>
          <a:xfrm>
            <a:off x="685800" y="3761760"/>
            <a:ext cx="32505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4: Big Node and Super Link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B3660-624C-4051-B7C2-5B592A44FBC4}"/>
              </a:ext>
            </a:extLst>
          </p:cNvPr>
          <p:cNvSpPr txBox="1"/>
          <p:nvPr/>
        </p:nvSpPr>
        <p:spPr>
          <a:xfrm>
            <a:off x="4533900" y="5274203"/>
            <a:ext cx="4038600" cy="64633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Hypothetical Sioux Falls Network</a:t>
            </a:r>
            <a:br>
              <a:rPr lang="en-US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Liu, et.al. (2009)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409BB5-137B-4832-B319-D9E1C078CF46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369DF52-0A88-4833-98D3-61337BB1ECD2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826A7A8-70D3-4DC6-B1B2-19D01A61BB31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CCB02CC-11E4-475B-8858-59AF50A1DF11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58FA49-FDE3-422D-B98E-B45579224D4E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0400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C218AA-A6A0-4505-B65C-0E52526D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3962399" y="1838757"/>
            <a:ext cx="5486411" cy="3352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3582AB-4FFD-48B5-B7C6-3815AD8348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81" y="2286000"/>
            <a:ext cx="4306219" cy="244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7B011-FC1B-4F69-AF35-504F414D51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-402449" y="1838758"/>
            <a:ext cx="5486411" cy="335280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2: High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7B0A11-CB93-460D-9212-6C487007E795}"/>
              </a:ext>
            </a:extLst>
          </p:cNvPr>
          <p:cNvSpPr/>
          <p:nvPr/>
        </p:nvSpPr>
        <p:spPr>
          <a:xfrm>
            <a:off x="5486400" y="2291920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D00806-A903-499F-B6E0-BA052D306546}"/>
              </a:ext>
            </a:extLst>
          </p:cNvPr>
          <p:cNvSpPr/>
          <p:nvPr/>
        </p:nvSpPr>
        <p:spPr>
          <a:xfrm>
            <a:off x="7449820" y="4422484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7B20DF-0BC5-4A74-940E-B1B963713C9A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7DFAD85-DFD7-4978-8435-FFA2957B2EE6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8B14DC7-3424-4D03-9451-9ECF0D3947B8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A4F22B8-064D-4B1E-AFC3-12464EE983F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E1575EC-C38A-4948-8C33-5C56A7EC81D5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76497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C218AA-A6A0-4505-B65C-0E52526D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3962399" y="1838757"/>
            <a:ext cx="5486411" cy="3352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3582AB-4FFD-48B5-B7C6-3815AD8348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81" y="2286000"/>
            <a:ext cx="4306219" cy="244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7B011-FC1B-4F69-AF35-504F414D51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-402449" y="1838758"/>
            <a:ext cx="5486411" cy="335280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3: Benefit of </a:t>
            </a:r>
            <a:r>
              <a:rPr lang="en-US" altLang="en-US" sz="2600" b="1"/>
              <a:t>Clustering Reduction – Max Flow </a:t>
            </a:r>
            <a:endParaRPr lang="en-US" altLang="en-US" sz="2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7B0A11-CB93-460D-9212-6C487007E795}"/>
              </a:ext>
            </a:extLst>
          </p:cNvPr>
          <p:cNvSpPr/>
          <p:nvPr/>
        </p:nvSpPr>
        <p:spPr>
          <a:xfrm>
            <a:off x="5486400" y="2291920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D00806-A903-499F-B6E0-BA052D306546}"/>
              </a:ext>
            </a:extLst>
          </p:cNvPr>
          <p:cNvSpPr/>
          <p:nvPr/>
        </p:nvSpPr>
        <p:spPr>
          <a:xfrm>
            <a:off x="7449820" y="4422484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36C907-AB3B-47B7-875C-3FE05E93D1B0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F6C18A-DF2E-463E-9631-30367F64D4D8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82F34B1-87F4-4DAD-8E7F-8373B6B78121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CC963A1-8367-4905-BD72-85BCF665D61C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DA7984-11C3-49FD-A6C4-040BA2B074AF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9139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C218AA-A6A0-4505-B65C-0E52526D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3962399" y="1838757"/>
            <a:ext cx="5486411" cy="3352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3582AB-4FFD-48B5-B7C6-3815AD8348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81" y="2286000"/>
            <a:ext cx="4306219" cy="244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7B011-FC1B-4F69-AF35-504F414D51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-402449" y="1838758"/>
            <a:ext cx="5486411" cy="335280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3: Benefit of Clustering Reduction – Max Flow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7B0A11-CB93-460D-9212-6C487007E795}"/>
              </a:ext>
            </a:extLst>
          </p:cNvPr>
          <p:cNvSpPr/>
          <p:nvPr/>
        </p:nvSpPr>
        <p:spPr>
          <a:xfrm>
            <a:off x="5486400" y="2291920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D00806-A903-499F-B6E0-BA052D306546}"/>
              </a:ext>
            </a:extLst>
          </p:cNvPr>
          <p:cNvSpPr/>
          <p:nvPr/>
        </p:nvSpPr>
        <p:spPr>
          <a:xfrm>
            <a:off x="7449820" y="4422484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3DCE0E-8793-42E4-B473-6425A7F43640}"/>
              </a:ext>
            </a:extLst>
          </p:cNvPr>
          <p:cNvSpPr/>
          <p:nvPr/>
        </p:nvSpPr>
        <p:spPr>
          <a:xfrm>
            <a:off x="219075" y="1581747"/>
            <a:ext cx="390525" cy="30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86077-4B89-4308-984F-93F8B63280D7}"/>
              </a:ext>
            </a:extLst>
          </p:cNvPr>
          <p:cNvSpPr/>
          <p:nvPr/>
        </p:nvSpPr>
        <p:spPr>
          <a:xfrm>
            <a:off x="3571874" y="4573047"/>
            <a:ext cx="390525" cy="30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B3E4E4-CDE9-477D-BFE8-2023FB6928E6}"/>
              </a:ext>
            </a:extLst>
          </p:cNvPr>
          <p:cNvSpPr/>
          <p:nvPr/>
        </p:nvSpPr>
        <p:spPr>
          <a:xfrm>
            <a:off x="5172076" y="1957467"/>
            <a:ext cx="390525" cy="30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B6FF51-3EC8-4537-BD0B-7F4721470F18}"/>
              </a:ext>
            </a:extLst>
          </p:cNvPr>
          <p:cNvSpPr/>
          <p:nvPr/>
        </p:nvSpPr>
        <p:spPr>
          <a:xfrm>
            <a:off x="7826061" y="4498414"/>
            <a:ext cx="390525" cy="30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35945D-30AA-4A48-A079-FDC21DABBB67}"/>
              </a:ext>
            </a:extLst>
          </p:cNvPr>
          <p:cNvSpPr/>
          <p:nvPr/>
        </p:nvSpPr>
        <p:spPr>
          <a:xfrm>
            <a:off x="5638799" y="3657600"/>
            <a:ext cx="1066801" cy="322920"/>
          </a:xfrm>
          <a:prstGeom prst="ellipse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89C09A-D6F7-457F-8645-267556B6C276}"/>
              </a:ext>
            </a:extLst>
          </p:cNvPr>
          <p:cNvSpPr/>
          <p:nvPr/>
        </p:nvSpPr>
        <p:spPr>
          <a:xfrm rot="5400000">
            <a:off x="6067429" y="3377532"/>
            <a:ext cx="1066801" cy="322920"/>
          </a:xfrm>
          <a:prstGeom prst="ellipse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8638904-57E2-445A-9AD2-8F685097C664}"/>
              </a:ext>
            </a:extLst>
          </p:cNvPr>
          <p:cNvSpPr/>
          <p:nvPr/>
        </p:nvSpPr>
        <p:spPr>
          <a:xfrm rot="5400000">
            <a:off x="7396138" y="2435157"/>
            <a:ext cx="519499" cy="233025"/>
          </a:xfrm>
          <a:prstGeom prst="ellipse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7C7C72-B897-4688-B764-21EAEA1BFA4E}"/>
              </a:ext>
            </a:extLst>
          </p:cNvPr>
          <p:cNvCxnSpPr>
            <a:endCxn id="21" idx="0"/>
          </p:cNvCxnSpPr>
          <p:nvPr/>
        </p:nvCxnSpPr>
        <p:spPr>
          <a:xfrm>
            <a:off x="609600" y="2209800"/>
            <a:ext cx="3157537" cy="2363247"/>
          </a:xfrm>
          <a:prstGeom prst="straightConnector1">
            <a:avLst/>
          </a:prstGeom>
          <a:ln w="762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id="{C4543B04-EC19-4204-8B81-B19EFA1A579F}"/>
              </a:ext>
            </a:extLst>
          </p:cNvPr>
          <p:cNvSpPr/>
          <p:nvPr/>
        </p:nvSpPr>
        <p:spPr>
          <a:xfrm>
            <a:off x="609600" y="5096410"/>
            <a:ext cx="3352799" cy="80881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Even though every bridges is failed, {</a:t>
            </a:r>
            <a:r>
              <a:rPr lang="en-US" sz="1600" b="1" dirty="0" err="1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s,t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} is still connected due to network redundancy </a:t>
            </a:r>
          </a:p>
        </p:txBody>
      </p:sp>
      <p:sp>
        <p:nvSpPr>
          <p:cNvPr id="38" name="Rounded Rectangle 10">
            <a:extLst>
              <a:ext uri="{FF2B5EF4-FFF2-40B4-BE49-F238E27FC236}">
                <a16:creationId xmlns:a16="http://schemas.microsoft.com/office/drawing/2014/main" id="{30EBFD88-4B56-41C1-BF98-64A894AB5FE5}"/>
              </a:ext>
            </a:extLst>
          </p:cNvPr>
          <p:cNvSpPr/>
          <p:nvPr/>
        </p:nvSpPr>
        <p:spPr>
          <a:xfrm>
            <a:off x="4876800" y="5077344"/>
            <a:ext cx="3352799" cy="808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Bridge plays as critical connection in the network.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B58B47-D89D-4D5C-AE4F-F55FB90A7172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942AF30-F613-4AC6-9265-FF6E872F550A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627508C-4B8A-4897-BB65-E3C15CF1BAAF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9153A2C-55BD-4BAA-B5D3-18951CAED02F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542982-4D2F-4A8E-A5C9-34451B4603CB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73993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6C218AA-A6A0-4505-B65C-0E52526DAB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3962399" y="1838757"/>
            <a:ext cx="5486411" cy="3352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3582AB-4FFD-48B5-B7C6-3815AD8348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81" y="2286000"/>
            <a:ext cx="4306219" cy="244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7B011-FC1B-4F69-AF35-504F414D51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/>
          <a:stretch/>
        </p:blipFill>
        <p:spPr>
          <a:xfrm>
            <a:off x="-402449" y="1838758"/>
            <a:ext cx="5486411" cy="3352803"/>
          </a:xfrm>
          <a:prstGeom prst="rect">
            <a:avLst/>
          </a:prstGeom>
        </p:spPr>
      </p:pic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3: Benefit of Clustering Reduction – Max Flow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7B0A11-CB93-460D-9212-6C487007E795}"/>
              </a:ext>
            </a:extLst>
          </p:cNvPr>
          <p:cNvSpPr/>
          <p:nvPr/>
        </p:nvSpPr>
        <p:spPr>
          <a:xfrm>
            <a:off x="5486400" y="2291920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D00806-A903-499F-B6E0-BA052D306546}"/>
              </a:ext>
            </a:extLst>
          </p:cNvPr>
          <p:cNvSpPr/>
          <p:nvPr/>
        </p:nvSpPr>
        <p:spPr>
          <a:xfrm>
            <a:off x="7449820" y="4422484"/>
            <a:ext cx="304799" cy="304799"/>
          </a:xfrm>
          <a:prstGeom prst="ellips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3DCE0E-8793-42E4-B473-6425A7F43640}"/>
              </a:ext>
            </a:extLst>
          </p:cNvPr>
          <p:cNvSpPr/>
          <p:nvPr/>
        </p:nvSpPr>
        <p:spPr>
          <a:xfrm>
            <a:off x="3159276" y="1620299"/>
            <a:ext cx="390525" cy="30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86077-4B89-4308-984F-93F8B63280D7}"/>
              </a:ext>
            </a:extLst>
          </p:cNvPr>
          <p:cNvSpPr/>
          <p:nvPr/>
        </p:nvSpPr>
        <p:spPr>
          <a:xfrm>
            <a:off x="130961" y="4763431"/>
            <a:ext cx="390525" cy="30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B3E4E4-CDE9-477D-BFE8-2023FB6928E6}"/>
              </a:ext>
            </a:extLst>
          </p:cNvPr>
          <p:cNvSpPr/>
          <p:nvPr/>
        </p:nvSpPr>
        <p:spPr>
          <a:xfrm>
            <a:off x="5400674" y="1888410"/>
            <a:ext cx="390525" cy="30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B6FF51-3EC8-4537-BD0B-7F4721470F18}"/>
              </a:ext>
            </a:extLst>
          </p:cNvPr>
          <p:cNvSpPr/>
          <p:nvPr/>
        </p:nvSpPr>
        <p:spPr>
          <a:xfrm>
            <a:off x="4339557" y="4719537"/>
            <a:ext cx="390525" cy="30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35945D-30AA-4A48-A079-FDC21DABBB67}"/>
              </a:ext>
            </a:extLst>
          </p:cNvPr>
          <p:cNvSpPr/>
          <p:nvPr/>
        </p:nvSpPr>
        <p:spPr>
          <a:xfrm>
            <a:off x="5638799" y="3657600"/>
            <a:ext cx="1066801" cy="322920"/>
          </a:xfrm>
          <a:prstGeom prst="ellipse">
            <a:avLst/>
          </a:prstGeom>
          <a:noFill/>
          <a:ln w="57150">
            <a:solidFill>
              <a:srgbClr val="4FF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89C09A-D6F7-457F-8645-267556B6C276}"/>
              </a:ext>
            </a:extLst>
          </p:cNvPr>
          <p:cNvSpPr/>
          <p:nvPr/>
        </p:nvSpPr>
        <p:spPr>
          <a:xfrm rot="5400000">
            <a:off x="6067429" y="3377532"/>
            <a:ext cx="1066801" cy="322920"/>
          </a:xfrm>
          <a:prstGeom prst="ellipse">
            <a:avLst/>
          </a:prstGeom>
          <a:noFill/>
          <a:ln w="57150">
            <a:solidFill>
              <a:srgbClr val="4FF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id="{C4543B04-EC19-4204-8B81-B19EFA1A579F}"/>
              </a:ext>
            </a:extLst>
          </p:cNvPr>
          <p:cNvSpPr/>
          <p:nvPr/>
        </p:nvSpPr>
        <p:spPr>
          <a:xfrm>
            <a:off x="609600" y="5096410"/>
            <a:ext cx="3352799" cy="107579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Only one bridge becomes important in the network. There is still flow and connectivity from left-above network redundancy</a:t>
            </a:r>
          </a:p>
        </p:txBody>
      </p:sp>
      <p:sp>
        <p:nvSpPr>
          <p:cNvPr id="38" name="Rounded Rectangle 10">
            <a:extLst>
              <a:ext uri="{FF2B5EF4-FFF2-40B4-BE49-F238E27FC236}">
                <a16:creationId xmlns:a16="http://schemas.microsoft.com/office/drawing/2014/main" id="{30EBFD88-4B56-41C1-BF98-64A894AB5FE5}"/>
              </a:ext>
            </a:extLst>
          </p:cNvPr>
          <p:cNvSpPr/>
          <p:nvPr/>
        </p:nvSpPr>
        <p:spPr>
          <a:xfrm>
            <a:off x="4876800" y="5077344"/>
            <a:ext cx="3352799" cy="808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Bridge plays as critical connection in the network.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0112CBA-F08E-4B41-B675-DE1D85E79CE4}"/>
              </a:ext>
            </a:extLst>
          </p:cNvPr>
          <p:cNvSpPr/>
          <p:nvPr/>
        </p:nvSpPr>
        <p:spPr>
          <a:xfrm>
            <a:off x="467360" y="1778000"/>
            <a:ext cx="2479040" cy="2631440"/>
          </a:xfrm>
          <a:custGeom>
            <a:avLst/>
            <a:gdLst>
              <a:gd name="connsiteX0" fmla="*/ 2479040 w 2479040"/>
              <a:gd name="connsiteY0" fmla="*/ 0 h 2631440"/>
              <a:gd name="connsiteX1" fmla="*/ 1473200 w 2479040"/>
              <a:gd name="connsiteY1" fmla="*/ 254000 h 2631440"/>
              <a:gd name="connsiteX2" fmla="*/ 487680 w 2479040"/>
              <a:gd name="connsiteY2" fmla="*/ 853440 h 2631440"/>
              <a:gd name="connsiteX3" fmla="*/ 0 w 2479040"/>
              <a:gd name="connsiteY3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9040" h="2631440">
                <a:moveTo>
                  <a:pt x="2479040" y="0"/>
                </a:moveTo>
                <a:cubicBezTo>
                  <a:pt x="2142066" y="55880"/>
                  <a:pt x="1805093" y="111760"/>
                  <a:pt x="1473200" y="254000"/>
                </a:cubicBezTo>
                <a:cubicBezTo>
                  <a:pt x="1141307" y="396240"/>
                  <a:pt x="733213" y="457200"/>
                  <a:pt x="487680" y="853440"/>
                </a:cubicBezTo>
                <a:cubicBezTo>
                  <a:pt x="242147" y="1249680"/>
                  <a:pt x="72813" y="2363893"/>
                  <a:pt x="0" y="2631440"/>
                </a:cubicBezTo>
              </a:path>
            </a:pathLst>
          </a:custGeom>
          <a:noFill/>
          <a:ln w="76200">
            <a:solidFill>
              <a:srgbClr val="FFFF0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D47765-2C2B-499E-A2F9-B08CE1DC3B5C}"/>
              </a:ext>
            </a:extLst>
          </p:cNvPr>
          <p:cNvSpPr/>
          <p:nvPr/>
        </p:nvSpPr>
        <p:spPr>
          <a:xfrm>
            <a:off x="400105" y="4409440"/>
            <a:ext cx="1066801" cy="322920"/>
          </a:xfrm>
          <a:prstGeom prst="ellipse">
            <a:avLst/>
          </a:prstGeom>
          <a:noFill/>
          <a:ln w="571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C66EC6B-6144-48FC-9A74-C2EE50816C7C}"/>
              </a:ext>
            </a:extLst>
          </p:cNvPr>
          <p:cNvSpPr/>
          <p:nvPr/>
        </p:nvSpPr>
        <p:spPr>
          <a:xfrm>
            <a:off x="4713805" y="4451606"/>
            <a:ext cx="1066801" cy="322920"/>
          </a:xfrm>
          <a:prstGeom prst="ellipse">
            <a:avLst/>
          </a:prstGeom>
          <a:noFill/>
          <a:ln w="57150">
            <a:solidFill>
              <a:srgbClr val="006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CA013CA-7FEA-4867-B669-54320B864EAA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4FD1B76-70F8-4A07-8CB8-04CC35711E59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50E717-D83B-40ED-8CFF-9D61EE6AD2CA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9C847E-D68F-4FE2-B292-BF154D21FD55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E914BF-4865-4444-BCE8-AC0164B3533E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D3CFF645-509C-4637-87BD-6BF77A489043}"/>
              </a:ext>
            </a:extLst>
          </p:cNvPr>
          <p:cNvSpPr/>
          <p:nvPr/>
        </p:nvSpPr>
        <p:spPr>
          <a:xfrm rot="5400000">
            <a:off x="5368459" y="3807547"/>
            <a:ext cx="558801" cy="322920"/>
          </a:xfrm>
          <a:prstGeom prst="ellipse">
            <a:avLst/>
          </a:prstGeom>
          <a:noFill/>
          <a:ln w="57150">
            <a:solidFill>
              <a:srgbClr val="006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4499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4095750"/>
            <a:ext cx="914876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2"/>
          <p:cNvSpPr txBox="1">
            <a:spLocks noChangeArrowheads="1"/>
          </p:cNvSpPr>
          <p:nvPr/>
        </p:nvSpPr>
        <p:spPr bwMode="auto">
          <a:xfrm>
            <a:off x="3174774" y="1548341"/>
            <a:ext cx="27860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4400" b="1" dirty="0">
                <a:solidFill>
                  <a:srgbClr val="FF9900"/>
                </a:solidFill>
                <a:latin typeface="+mj-lt"/>
                <a:cs typeface="Times New Roman" panose="02020603050405020304" pitchFamily="18" charset="0"/>
              </a:rPr>
              <a:t>Thank you!</a:t>
            </a:r>
            <a:endParaRPr lang="en-CA" altLang="en-US" sz="4400" b="1" dirty="0">
              <a:solidFill>
                <a:srgbClr val="FF99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-11112" y="3041766"/>
            <a:ext cx="9157836" cy="3398838"/>
          </a:xfrm>
          <a:prstGeom prst="rect">
            <a:avLst/>
          </a:prstGeom>
          <a:gradFill flip="none" rotWithShape="1">
            <a:gsLst>
              <a:gs pos="70000">
                <a:srgbClr val="FEFBFB"/>
              </a:gs>
              <a:gs pos="49000">
                <a:srgbClr val="FDF8F8">
                  <a:alpha val="0"/>
                </a:srgbClr>
              </a:gs>
              <a:gs pos="0">
                <a:schemeClr val="accent2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4" name="Picture 34" descr="C:\Users\qhuang\Desktop\uiuc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21" y="2707443"/>
            <a:ext cx="1502770" cy="99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7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Two Main Challenges in Bridge’s Risk Mitigation Planning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314619" y="1502912"/>
            <a:ext cx="8438856" cy="4847524"/>
          </a:xfrm>
        </p:spPr>
        <p:txBody>
          <a:bodyPr>
            <a:noAutofit/>
          </a:bodyPr>
          <a:lstStyle/>
          <a:p>
            <a:pPr marL="682625" indent="-334963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>
              <a:buFont typeface="+mj-lt"/>
              <a:buAutoNum type="arabicPeriod" startAt="2"/>
            </a:pPr>
            <a:r>
              <a:rPr lang="en-US" sz="1600" b="1" dirty="0">
                <a:cs typeface="Arial" panose="020B0604020202020204" pitchFamily="34" charset="0"/>
              </a:rPr>
              <a:t>Bridge Criticality Loss due to Network Redundancy</a:t>
            </a:r>
          </a:p>
          <a:p>
            <a:pPr marL="2290763" indent="0" algn="just">
              <a:buNone/>
              <a:tabLst>
                <a:tab pos="398463" algn="l"/>
                <a:tab pos="569913" algn="l"/>
                <a:tab pos="623888" algn="l"/>
              </a:tabLst>
            </a:pPr>
            <a:endParaRPr lang="en-US" sz="1600" b="1" dirty="0">
              <a:cs typeface="Arial" panose="020B0604020202020204" pitchFamily="34" charset="0"/>
            </a:endParaRPr>
          </a:p>
          <a:p>
            <a:pPr marL="3538538" indent="0" algn="just">
              <a:buNone/>
              <a:tabLst>
                <a:tab pos="398463" algn="l"/>
                <a:tab pos="569913" algn="l"/>
                <a:tab pos="623888" algn="l"/>
              </a:tabLst>
            </a:pPr>
            <a:r>
              <a:rPr lang="en-US" sz="1600" b="1" dirty="0">
                <a:cs typeface="Arial" panose="020B0604020202020204" pitchFamily="34" charset="0"/>
              </a:rPr>
              <a:t>Network redundancy (Mesh) </a:t>
            </a:r>
            <a:r>
              <a:rPr lang="en-US" sz="1600" dirty="0">
                <a:cs typeface="Arial" panose="020B0604020202020204" pitchFamily="34" charset="0"/>
              </a:rPr>
              <a:t>is a process through which additional or alternate instances of network are installed within network infrastructure for ensuring network connectivity in case of path failure and unavailability.</a:t>
            </a:r>
          </a:p>
          <a:p>
            <a:pPr marL="3538538" indent="0" algn="just">
              <a:buNone/>
              <a:tabLst>
                <a:tab pos="398463" algn="l"/>
                <a:tab pos="569913" algn="l"/>
                <a:tab pos="623888" algn="l"/>
              </a:tabLst>
            </a:pPr>
            <a:endParaRPr lang="en-US" sz="1600" dirty="0">
              <a:cs typeface="Arial" panose="020B0604020202020204" pitchFamily="34" charset="0"/>
            </a:endParaRPr>
          </a:p>
          <a:p>
            <a:pPr marL="3538538" indent="0">
              <a:buNone/>
              <a:tabLst>
                <a:tab pos="398463" algn="l"/>
                <a:tab pos="569913" algn="l"/>
                <a:tab pos="623888" algn="l"/>
              </a:tabLst>
            </a:pPr>
            <a:r>
              <a:rPr lang="en-US" sz="1600" i="1" dirty="0">
                <a:cs typeface="Arial" panose="020B0604020202020204" pitchFamily="34" charset="0"/>
              </a:rPr>
              <a:t>Commonly found and implemented in telecommunication network and internet network.</a:t>
            </a:r>
          </a:p>
          <a:p>
            <a:pPr marL="2290763" indent="0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marL="354012" indent="0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7FDD1D-ED30-40EF-AF60-8AD59BD28D45}"/>
              </a:ext>
            </a:extLst>
          </p:cNvPr>
          <p:cNvGrpSpPr/>
          <p:nvPr/>
        </p:nvGrpSpPr>
        <p:grpSpPr>
          <a:xfrm>
            <a:off x="990600" y="2362200"/>
            <a:ext cx="2566553" cy="2288943"/>
            <a:chOff x="609600" y="2956065"/>
            <a:chExt cx="2566553" cy="228894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DFD1974-7D13-4639-BBC6-74B10229D0D1}"/>
                </a:ext>
              </a:extLst>
            </p:cNvPr>
            <p:cNvSpPr/>
            <p:nvPr/>
          </p:nvSpPr>
          <p:spPr>
            <a:xfrm>
              <a:off x="609600" y="4648200"/>
              <a:ext cx="228600" cy="2285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5BC9283-AA7F-4E67-B7B5-DCC216005D9C}"/>
                </a:ext>
              </a:extLst>
            </p:cNvPr>
            <p:cNvSpPr/>
            <p:nvPr/>
          </p:nvSpPr>
          <p:spPr>
            <a:xfrm>
              <a:off x="2947553" y="3084270"/>
              <a:ext cx="228600" cy="2285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1236A2-9CBD-46D0-845F-6D7932A6B812}"/>
                </a:ext>
              </a:extLst>
            </p:cNvPr>
            <p:cNvSpPr/>
            <p:nvPr/>
          </p:nvSpPr>
          <p:spPr>
            <a:xfrm>
              <a:off x="1066800" y="2990164"/>
              <a:ext cx="228600" cy="22859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822D39-11B7-4FFA-BBD4-D82FA126686C}"/>
                </a:ext>
              </a:extLst>
            </p:cNvPr>
            <p:cNvSpPr/>
            <p:nvPr/>
          </p:nvSpPr>
          <p:spPr>
            <a:xfrm>
              <a:off x="1828800" y="4876795"/>
              <a:ext cx="228600" cy="2285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DF64BA-3267-405D-832C-89A068F739B8}"/>
                </a:ext>
              </a:extLst>
            </p:cNvPr>
            <p:cNvSpPr/>
            <p:nvPr/>
          </p:nvSpPr>
          <p:spPr>
            <a:xfrm>
              <a:off x="2874881" y="4392711"/>
              <a:ext cx="228600" cy="22859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B999250-FA31-4D69-AEF0-31EC6E055671}"/>
                </a:ext>
              </a:extLst>
            </p:cNvPr>
            <p:cNvCxnSpPr>
              <a:cxnSpLocks/>
              <a:stCxn id="2" idx="7"/>
              <a:endCxn id="15" idx="3"/>
            </p:cNvCxnSpPr>
            <p:nvPr/>
          </p:nvCxnSpPr>
          <p:spPr>
            <a:xfrm flipV="1">
              <a:off x="804722" y="3279388"/>
              <a:ext cx="2176309" cy="140228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3DF490-D544-4819-BC4C-7FF9BCA6AE27}"/>
                </a:ext>
              </a:extLst>
            </p:cNvPr>
            <p:cNvSpPr txBox="1"/>
            <p:nvPr/>
          </p:nvSpPr>
          <p:spPr>
            <a:xfrm>
              <a:off x="1216977" y="3799716"/>
              <a:ext cx="12085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Bridge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775FEC-743D-40D2-93F4-CCEC0D6B43EA}"/>
                </a:ext>
              </a:extLst>
            </p:cNvPr>
            <p:cNvSpPr/>
            <p:nvPr/>
          </p:nvSpPr>
          <p:spPr>
            <a:xfrm>
              <a:off x="682393" y="2956065"/>
              <a:ext cx="2306788" cy="1777300"/>
            </a:xfrm>
            <a:custGeom>
              <a:avLst/>
              <a:gdLst>
                <a:gd name="connsiteX0" fmla="*/ 16854 w 2179141"/>
                <a:gd name="connsiteY0" fmla="*/ 1777300 h 1777300"/>
                <a:gd name="connsiteX1" fmla="*/ 27612 w 2179141"/>
                <a:gd name="connsiteY1" fmla="*/ 1131841 h 1777300"/>
                <a:gd name="connsiteX2" fmla="*/ 275038 w 2179141"/>
                <a:gd name="connsiteY2" fmla="*/ 733808 h 1777300"/>
                <a:gd name="connsiteX3" fmla="*/ 371856 w 2179141"/>
                <a:gd name="connsiteY3" fmla="*/ 411079 h 1777300"/>
                <a:gd name="connsiteX4" fmla="*/ 490191 w 2179141"/>
                <a:gd name="connsiteY4" fmla="*/ 152895 h 1777300"/>
                <a:gd name="connsiteX5" fmla="*/ 780647 w 2179141"/>
                <a:gd name="connsiteY5" fmla="*/ 56076 h 1777300"/>
                <a:gd name="connsiteX6" fmla="*/ 1189438 w 2179141"/>
                <a:gd name="connsiteY6" fmla="*/ 185168 h 1777300"/>
                <a:gd name="connsiteX7" fmla="*/ 1458379 w 2179141"/>
                <a:gd name="connsiteY7" fmla="*/ 2288 h 1777300"/>
                <a:gd name="connsiteX8" fmla="*/ 1867169 w 2179141"/>
                <a:gd name="connsiteY8" fmla="*/ 88349 h 1777300"/>
                <a:gd name="connsiteX9" fmla="*/ 2179141 w 2179141"/>
                <a:gd name="connsiteY9" fmla="*/ 174410 h 177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9141" h="1777300">
                  <a:moveTo>
                    <a:pt x="16854" y="1777300"/>
                  </a:moveTo>
                  <a:cubicBezTo>
                    <a:pt x="717" y="1541528"/>
                    <a:pt x="-15419" y="1305756"/>
                    <a:pt x="27612" y="1131841"/>
                  </a:cubicBezTo>
                  <a:cubicBezTo>
                    <a:pt x="70643" y="957926"/>
                    <a:pt x="217664" y="853935"/>
                    <a:pt x="275038" y="733808"/>
                  </a:cubicBezTo>
                  <a:cubicBezTo>
                    <a:pt x="332412" y="613681"/>
                    <a:pt x="335997" y="507898"/>
                    <a:pt x="371856" y="411079"/>
                  </a:cubicBezTo>
                  <a:cubicBezTo>
                    <a:pt x="407715" y="314260"/>
                    <a:pt x="422059" y="212062"/>
                    <a:pt x="490191" y="152895"/>
                  </a:cubicBezTo>
                  <a:cubicBezTo>
                    <a:pt x="558323" y="93728"/>
                    <a:pt x="664106" y="50697"/>
                    <a:pt x="780647" y="56076"/>
                  </a:cubicBezTo>
                  <a:cubicBezTo>
                    <a:pt x="897188" y="61455"/>
                    <a:pt x="1076483" y="194133"/>
                    <a:pt x="1189438" y="185168"/>
                  </a:cubicBezTo>
                  <a:cubicBezTo>
                    <a:pt x="1302393" y="176203"/>
                    <a:pt x="1345424" y="18424"/>
                    <a:pt x="1458379" y="2288"/>
                  </a:cubicBezTo>
                  <a:cubicBezTo>
                    <a:pt x="1571334" y="-13849"/>
                    <a:pt x="1747042" y="59662"/>
                    <a:pt x="1867169" y="88349"/>
                  </a:cubicBezTo>
                  <a:cubicBezTo>
                    <a:pt x="1987296" y="117036"/>
                    <a:pt x="2111009" y="143930"/>
                    <a:pt x="2179141" y="174410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B7978C2-EC5B-4477-B391-EC09BC41A9C9}"/>
                </a:ext>
              </a:extLst>
            </p:cNvPr>
            <p:cNvCxnSpPr>
              <a:cxnSpLocks/>
              <a:stCxn id="2" idx="5"/>
              <a:endCxn id="17" idx="2"/>
            </p:cNvCxnSpPr>
            <p:nvPr/>
          </p:nvCxnSpPr>
          <p:spPr>
            <a:xfrm>
              <a:off x="804722" y="4843318"/>
              <a:ext cx="1024078" cy="147775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0B9A00-EE91-4ADF-9FC1-5758B319528D}"/>
                </a:ext>
              </a:extLst>
            </p:cNvPr>
            <p:cNvSpPr/>
            <p:nvPr/>
          </p:nvSpPr>
          <p:spPr>
            <a:xfrm>
              <a:off x="1979407" y="4528969"/>
              <a:ext cx="1000461" cy="451822"/>
            </a:xfrm>
            <a:custGeom>
              <a:avLst/>
              <a:gdLst>
                <a:gd name="connsiteX0" fmla="*/ 0 w 1000461"/>
                <a:gd name="connsiteY0" fmla="*/ 451822 h 451822"/>
                <a:gd name="connsiteX1" fmla="*/ 344245 w 1000461"/>
                <a:gd name="connsiteY1" fmla="*/ 430306 h 451822"/>
                <a:gd name="connsiteX2" fmla="*/ 699247 w 1000461"/>
                <a:gd name="connsiteY2" fmla="*/ 333487 h 451822"/>
                <a:gd name="connsiteX3" fmla="*/ 1000461 w 1000461"/>
                <a:gd name="connsiteY3" fmla="*/ 0 h 45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461" h="451822">
                  <a:moveTo>
                    <a:pt x="0" y="451822"/>
                  </a:moveTo>
                  <a:cubicBezTo>
                    <a:pt x="113852" y="450925"/>
                    <a:pt x="227704" y="450028"/>
                    <a:pt x="344245" y="430306"/>
                  </a:cubicBezTo>
                  <a:cubicBezTo>
                    <a:pt x="460786" y="410584"/>
                    <a:pt x="589878" y="405205"/>
                    <a:pt x="699247" y="333487"/>
                  </a:cubicBezTo>
                  <a:cubicBezTo>
                    <a:pt x="808616" y="261769"/>
                    <a:pt x="904538" y="130884"/>
                    <a:pt x="1000461" y="0"/>
                  </a:cubicBezTo>
                </a:path>
              </a:pathLst>
            </a:cu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A1CE54-CE5A-4AFB-8800-318E0BB2D4E4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2989181" y="3253130"/>
              <a:ext cx="127647" cy="1139581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9B2B9F-4021-4EE3-BA22-54F79197299D}"/>
                </a:ext>
              </a:extLst>
            </p:cNvPr>
            <p:cNvSpPr txBox="1"/>
            <p:nvPr/>
          </p:nvSpPr>
          <p:spPr>
            <a:xfrm>
              <a:off x="1568167" y="3128515"/>
              <a:ext cx="12085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Other Asset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133B3D-4B46-42EA-B779-DF0EA9E68A43}"/>
                </a:ext>
              </a:extLst>
            </p:cNvPr>
            <p:cNvSpPr txBox="1"/>
            <p:nvPr/>
          </p:nvSpPr>
          <p:spPr>
            <a:xfrm>
              <a:off x="770617" y="4991092"/>
              <a:ext cx="12085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Other Asset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6B7F321-6D78-46A7-A550-27A91C8F9CDB}"/>
              </a:ext>
            </a:extLst>
          </p:cNvPr>
          <p:cNvSpPr/>
          <p:nvPr/>
        </p:nvSpPr>
        <p:spPr>
          <a:xfrm>
            <a:off x="685800" y="51059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4488" indent="0">
              <a:buNone/>
            </a:pPr>
            <a:r>
              <a:rPr lang="en-US" b="1" dirty="0">
                <a:cs typeface="Arial" panose="020B0604020202020204" pitchFamily="34" charset="0"/>
              </a:rPr>
              <a:t>Q: Does Bridge Transportation Network Hold this Characteristic?   </a:t>
            </a:r>
            <a:endParaRPr lang="en-US" sz="14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3D378-CBE4-4B7E-AD7B-E59C25209498}"/>
              </a:ext>
            </a:extLst>
          </p:cNvPr>
          <p:cNvSpPr/>
          <p:nvPr/>
        </p:nvSpPr>
        <p:spPr>
          <a:xfrm>
            <a:off x="5274833" y="5125696"/>
            <a:ext cx="1021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YES!</a:t>
            </a:r>
            <a:endParaRPr lang="en-US" sz="28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D5E7D4-6F45-4FC4-A112-DAC51775925C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FD91039-26D8-40B2-BBBF-B58F5644C4A6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66F572A-A130-41A7-8B5D-F34E3255C545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5A326DD-DEE7-422C-A2DD-4BFD448AA5B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0D449E-437E-40D4-A9E8-7F9304DC3CC4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6499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Two Main Challenges in Bridge’s Risk Mitigation Planning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314619" y="1502912"/>
            <a:ext cx="8438856" cy="1240285"/>
          </a:xfrm>
        </p:spPr>
        <p:txBody>
          <a:bodyPr>
            <a:noAutofit/>
          </a:bodyPr>
          <a:lstStyle/>
          <a:p>
            <a:pPr marL="682625" indent="-334963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>
              <a:buFont typeface="+mj-lt"/>
              <a:buAutoNum type="arabicPeriod" startAt="2"/>
            </a:pPr>
            <a:r>
              <a:rPr lang="en-US" sz="1600" b="1" dirty="0">
                <a:cs typeface="Arial" panose="020B0604020202020204" pitchFamily="34" charset="0"/>
              </a:rPr>
              <a:t>Bridge Criticality Loss due to Network Redundancy</a:t>
            </a:r>
            <a:endParaRPr lang="en-US" sz="1600" dirty="0">
              <a:cs typeface="Arial" panose="020B0604020202020204" pitchFamily="34" charset="0"/>
            </a:endParaRPr>
          </a:p>
          <a:p>
            <a:pPr marL="354012" indent="0">
              <a:buNone/>
            </a:pPr>
            <a:endParaRPr lang="en-US" sz="16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BC3B33-1E17-4221-A79B-BE19190498A8}"/>
              </a:ext>
            </a:extLst>
          </p:cNvPr>
          <p:cNvSpPr/>
          <p:nvPr/>
        </p:nvSpPr>
        <p:spPr>
          <a:xfrm>
            <a:off x="-24728" y="2315986"/>
            <a:ext cx="53520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3138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cs typeface="Arial" panose="020B0604020202020204" pitchFamily="34" charset="0"/>
              </a:rPr>
              <a:t>Even though bridges are believed to be the most critical infrastructure in transportation network, the number of bridge in transportation network is not as significant as number of roads.</a:t>
            </a:r>
          </a:p>
          <a:p>
            <a:pPr marL="973138" indent="-285750" algn="just">
              <a:buFont typeface="Arial" panose="020B0604020202020204" pitchFamily="34" charset="0"/>
              <a:buChar char="•"/>
            </a:pPr>
            <a:endParaRPr lang="en-US" sz="1100" dirty="0">
              <a:cs typeface="Arial" panose="020B0604020202020204" pitchFamily="34" charset="0"/>
            </a:endParaRPr>
          </a:p>
          <a:p>
            <a:pPr marL="973138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cs typeface="Arial" panose="020B0604020202020204" pitchFamily="34" charset="0"/>
              </a:rPr>
              <a:t>Through this number, it is possible that there is exist network redundancy in transportation network depends on its topology.</a:t>
            </a:r>
          </a:p>
          <a:p>
            <a:pPr marL="973138" indent="-285750" algn="just">
              <a:buFont typeface="Arial" panose="020B0604020202020204" pitchFamily="34" charset="0"/>
              <a:buChar char="•"/>
            </a:pPr>
            <a:endParaRPr lang="en-US" sz="1100" dirty="0">
              <a:cs typeface="Arial" panose="020B0604020202020204" pitchFamily="34" charset="0"/>
            </a:endParaRPr>
          </a:p>
          <a:p>
            <a:pPr marL="973138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cs typeface="Arial" panose="020B0604020202020204" pitchFamily="34" charset="0"/>
              </a:rPr>
              <a:t>If there is existed alternative asset that provides well connectivity and network’s performance, then bridge will lose its importance rank in the network.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57F3E-2132-4045-B74C-E01315623560}"/>
              </a:ext>
            </a:extLst>
          </p:cNvPr>
          <p:cNvSpPr txBox="1"/>
          <p:nvPr/>
        </p:nvSpPr>
        <p:spPr>
          <a:xfrm>
            <a:off x="5700184" y="2413166"/>
            <a:ext cx="2438399" cy="101566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MEMPHIS,TN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603 / 64,398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Bridges       Total Edges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60E51E-A6E8-4150-A735-A112A29EF611}"/>
              </a:ext>
            </a:extLst>
          </p:cNvPr>
          <p:cNvSpPr txBox="1"/>
          <p:nvPr/>
        </p:nvSpPr>
        <p:spPr>
          <a:xfrm>
            <a:off x="5700184" y="3699509"/>
            <a:ext cx="2438399" cy="101566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CHICAGO,IL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787 / 75,947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Bridges       Total Edges</a:t>
            </a:r>
          </a:p>
        </p:txBody>
      </p:sp>
      <p:sp>
        <p:nvSpPr>
          <p:cNvPr id="17" name="Rounded Rectangle 10">
            <a:extLst>
              <a:ext uri="{FF2B5EF4-FFF2-40B4-BE49-F238E27FC236}">
                <a16:creationId xmlns:a16="http://schemas.microsoft.com/office/drawing/2014/main" id="{E9E6BE87-DC7E-4161-9E8D-6ABCE0CE62CF}"/>
              </a:ext>
            </a:extLst>
          </p:cNvPr>
          <p:cNvSpPr/>
          <p:nvPr/>
        </p:nvSpPr>
        <p:spPr>
          <a:xfrm>
            <a:off x="880270" y="5162351"/>
            <a:ext cx="7383460" cy="808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It is important to: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Evaluate the criticality of bridges in a given transportation network</a:t>
            </a:r>
          </a:p>
          <a:p>
            <a:pPr marL="342900" indent="-342900">
              <a:buAutoNum type="arabicPeriod"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Reduce the number of links in network to be closed to the number of bridges.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377462-D918-4E73-9793-324D13DBD628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9B4727-82B0-4EAC-B1D9-CE760FA3639E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DE77DC-6832-4E13-BE9E-4AF016EA8635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F76565-7823-4156-A93B-7A060332A8CC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00EE52-3584-4864-9A32-9ED64AF65500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27690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400" b="1" dirty="0"/>
              <a:t>Objective: Study clustering framework to reduce the complexity of network and provide information of the criticality of bridges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3A6F5-D6D9-48D4-BF82-2EC52CDB6CB5}"/>
              </a:ext>
            </a:extLst>
          </p:cNvPr>
          <p:cNvSpPr txBox="1"/>
          <p:nvPr/>
        </p:nvSpPr>
        <p:spPr>
          <a:xfrm>
            <a:off x="762000" y="2068018"/>
            <a:ext cx="32540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STEP 1: Define Link Weight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89D215-7E88-4B84-A499-D6F251043F47}"/>
              </a:ext>
            </a:extLst>
          </p:cNvPr>
          <p:cNvSpPr txBox="1"/>
          <p:nvPr/>
        </p:nvSpPr>
        <p:spPr>
          <a:xfrm>
            <a:off x="762000" y="2650333"/>
            <a:ext cx="349756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STEP 2: Clustering Girvan-Newman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00360-F612-4A73-817E-22E74870D609}"/>
              </a:ext>
            </a:extLst>
          </p:cNvPr>
          <p:cNvSpPr txBox="1"/>
          <p:nvPr/>
        </p:nvSpPr>
        <p:spPr>
          <a:xfrm>
            <a:off x="762000" y="3211377"/>
            <a:ext cx="3346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STEP 3: Adjust Bridge Dominance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3ED69-0B10-47FA-BC5C-58A1C0606520}"/>
              </a:ext>
            </a:extLst>
          </p:cNvPr>
          <p:cNvSpPr txBox="1"/>
          <p:nvPr/>
        </p:nvSpPr>
        <p:spPr>
          <a:xfrm>
            <a:off x="762000" y="3819049"/>
            <a:ext cx="32505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STEP 4: Big Node and Super Link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1304DC-F597-43EF-A193-0EF242CF1729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479526-C300-435F-8371-2CEB9DAB335F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79B400C-D6ED-46A6-8EC8-C0BD69A721CF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FE2692B-E60C-4809-B4BE-DD94C0A3D87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43CEB2-255A-42B5-9EDB-E7495A4377CF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7030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A1FC30-5F54-42F1-B3F1-01F1283FEF88}"/>
              </a:ext>
            </a:extLst>
          </p:cNvPr>
          <p:cNvSpPr/>
          <p:nvPr/>
        </p:nvSpPr>
        <p:spPr>
          <a:xfrm>
            <a:off x="76200" y="21075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4488" indent="0">
              <a:buNone/>
            </a:pPr>
            <a:r>
              <a:rPr lang="en-US" b="1" dirty="0">
                <a:cs typeface="Arial" panose="020B0604020202020204" pitchFamily="34" charset="0"/>
              </a:rPr>
              <a:t>Q: Where do we find these type of Bridge Transportation?   </a:t>
            </a:r>
            <a:endParaRPr lang="en-US" sz="14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57D2AB-8A3C-41ED-BEA2-EA52ECCE87F2}"/>
              </a:ext>
            </a:extLst>
          </p:cNvPr>
          <p:cNvSpPr/>
          <p:nvPr/>
        </p:nvSpPr>
        <p:spPr>
          <a:xfrm>
            <a:off x="372736" y="2822680"/>
            <a:ext cx="40094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Intercity Transportation Network</a:t>
            </a:r>
          </a:p>
          <a:p>
            <a:pPr marL="342900" indent="-342900" algn="just">
              <a:buFont typeface="+mj-lt"/>
              <a:buAutoNum type="arabicPeriod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Transportation Network in River Area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California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New York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Oregon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6D258E0-8D41-4B15-A790-5EC6264C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"/>
          <a:stretch/>
        </p:blipFill>
        <p:spPr>
          <a:xfrm>
            <a:off x="3809994" y="2010730"/>
            <a:ext cx="5486411" cy="33232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25264E-9253-4C3E-9104-55072BF4C7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4" y="1676400"/>
            <a:ext cx="5486411" cy="365760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0262E87-8615-44BD-B831-7EF09C00E1E9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61EC28-43E7-412A-8D57-8A8F6EB8177C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EF22A34-96A3-4125-BC60-6CA60936EDA5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803FD6F-D423-431F-B026-9E32C9257EC2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8AB1F6-71CA-435B-B582-35BB375825CF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A1FC30-5F54-42F1-B3F1-01F1283FEF88}"/>
              </a:ext>
            </a:extLst>
          </p:cNvPr>
          <p:cNvSpPr/>
          <p:nvPr/>
        </p:nvSpPr>
        <p:spPr>
          <a:xfrm>
            <a:off x="76200" y="21075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4488" indent="0">
              <a:buNone/>
            </a:pPr>
            <a:r>
              <a:rPr lang="en-US" b="1" dirty="0">
                <a:cs typeface="Arial" panose="020B0604020202020204" pitchFamily="34" charset="0"/>
              </a:rPr>
              <a:t>Q: Where do we find these type of Bridge Transportation?   </a:t>
            </a:r>
            <a:endParaRPr lang="en-US" sz="14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57D2AB-8A3C-41ED-BEA2-EA52ECCE87F2}"/>
              </a:ext>
            </a:extLst>
          </p:cNvPr>
          <p:cNvSpPr/>
          <p:nvPr/>
        </p:nvSpPr>
        <p:spPr>
          <a:xfrm>
            <a:off x="372736" y="2822680"/>
            <a:ext cx="40094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Intercity Transportation Network</a:t>
            </a:r>
          </a:p>
          <a:p>
            <a:pPr marL="342900" indent="-342900" algn="just">
              <a:buFont typeface="+mj-lt"/>
              <a:buAutoNum type="arabicPeriod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Transportation Network in River Area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California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New York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tabLst>
                <a:tab pos="398463" algn="l"/>
                <a:tab pos="569913" algn="l"/>
                <a:tab pos="623888" algn="l"/>
              </a:tabLst>
            </a:pPr>
            <a:r>
              <a:rPr lang="en-US" dirty="0">
                <a:cs typeface="Arial" panose="020B0604020202020204" pitchFamily="34" charset="0"/>
              </a:rPr>
              <a:t>Oregon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6D258E0-8D41-4B15-A790-5EC6264C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"/>
          <a:stretch/>
        </p:blipFill>
        <p:spPr>
          <a:xfrm>
            <a:off x="3809994" y="2010730"/>
            <a:ext cx="5486411" cy="332327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2C5D56F-67A7-4EE0-B6BF-EF4005F756AE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449C70-3688-475A-BE14-6A56B8DDDD6B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49B9693-A01C-45E0-B41A-29CAF009589B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DF60FC-83EA-4D14-9909-AE53E91E2EB8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32F0E6-9276-4971-916A-62A2AB67ED80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1354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3"/>
          <p:cNvSpPr txBox="1">
            <a:spLocks noChangeArrowheads="1"/>
          </p:cNvSpPr>
          <p:nvPr/>
        </p:nvSpPr>
        <p:spPr bwMode="auto">
          <a:xfrm>
            <a:off x="219075" y="497001"/>
            <a:ext cx="8534400" cy="102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600" b="1" dirty="0"/>
              <a:t>CASE 1: Low Network Redundancy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4E198-E903-4178-9C4A-DA1CB53B72E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E8D802-F57F-425F-B12A-66469804EE8C}"/>
              </a:ext>
            </a:extLst>
          </p:cNvPr>
          <p:cNvGrpSpPr/>
          <p:nvPr/>
        </p:nvGrpSpPr>
        <p:grpSpPr>
          <a:xfrm>
            <a:off x="0" y="6350436"/>
            <a:ext cx="9144000" cy="281386"/>
            <a:chOff x="0" y="6350436"/>
            <a:chExt cx="9144000" cy="281386"/>
          </a:xfrm>
          <a:solidFill>
            <a:schemeClr val="accent2">
              <a:lumMod val="7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20AFB4-74AE-43FF-AC44-7985DB585344}"/>
                </a:ext>
              </a:extLst>
            </p:cNvPr>
            <p:cNvSpPr/>
            <p:nvPr/>
          </p:nvSpPr>
          <p:spPr>
            <a:xfrm>
              <a:off x="0" y="6350436"/>
              <a:ext cx="9144000" cy="28138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0CEE4-8920-44A1-A06C-7D627798143B}"/>
                </a:ext>
              </a:extLst>
            </p:cNvPr>
            <p:cNvSpPr txBox="1"/>
            <p:nvPr/>
          </p:nvSpPr>
          <p:spPr>
            <a:xfrm>
              <a:off x="400105" y="6377906"/>
              <a:ext cx="4753224" cy="25391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spc="400" dirty="0">
                  <a:solidFill>
                    <a:schemeClr val="bg1"/>
                  </a:solidFill>
                </a:rPr>
                <a:t>UNIVERSITY OF ILLINOIS-URBANA CHAMPAIGN</a:t>
              </a:r>
            </a:p>
          </p:txBody>
        </p:sp>
      </p:grpSp>
      <p:sp>
        <p:nvSpPr>
          <p:cNvPr id="32" name="Line 30">
            <a:extLst>
              <a:ext uri="{FF2B5EF4-FFF2-40B4-BE49-F238E27FC236}">
                <a16:creationId xmlns:a16="http://schemas.microsoft.com/office/drawing/2014/main" id="{708E088E-1D69-46E1-93FF-4C299ECFF83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6D258E0-8D41-4B15-A790-5EC6264C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"/>
          <a:stretch/>
        </p:blipFill>
        <p:spPr>
          <a:xfrm>
            <a:off x="3809994" y="2010730"/>
            <a:ext cx="5486411" cy="332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E27278-B752-4261-9222-83C037C29088}"/>
              </a:ext>
            </a:extLst>
          </p:cNvPr>
          <p:cNvSpPr txBox="1"/>
          <p:nvPr/>
        </p:nvSpPr>
        <p:spPr>
          <a:xfrm>
            <a:off x="685800" y="2010729"/>
            <a:ext cx="32540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STEP 1: Define Link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/>
              <p:nvPr/>
            </p:nvSpPr>
            <p:spPr>
              <a:xfrm>
                <a:off x="457200" y="2593044"/>
                <a:ext cx="386362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𝑔𝑟𝑎𝑝h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𝑏𝑟𝑖𝑑𝑔𝑒𝑠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995185-4628-445E-B90A-82B0D364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93044"/>
                <a:ext cx="3863622" cy="2031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814241F-ABC8-40DA-909F-1E83138F8B27}"/>
              </a:ext>
            </a:extLst>
          </p:cNvPr>
          <p:cNvSpPr/>
          <p:nvPr/>
        </p:nvSpPr>
        <p:spPr>
          <a:xfrm>
            <a:off x="400105" y="4471739"/>
            <a:ext cx="403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cs typeface="Arial" panose="020B0604020202020204" pitchFamily="34" charset="0"/>
              </a:rPr>
              <a:t>This weight represent the loss or drawback of arcs. We assume that bridge have lower drawback (higher benefit) in functionality of the network than the road.</a:t>
            </a:r>
          </a:p>
          <a:p>
            <a:endParaRPr lang="en-US" sz="1200" dirty="0">
              <a:cs typeface="Arial" panose="020B0604020202020204" pitchFamily="34" charset="0"/>
            </a:endParaRPr>
          </a:p>
          <a:p>
            <a:r>
              <a:rPr lang="en-US" sz="1200" dirty="0">
                <a:cs typeface="Arial" panose="020B0604020202020204" pitchFamily="34" charset="0"/>
              </a:rPr>
              <a:t>This weight could represent time delay, time travel, etc.</a:t>
            </a:r>
            <a:endParaRPr lang="en-US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DE2B07-6AF0-4082-AAD1-A135A4800B9D}"/>
              </a:ext>
            </a:extLst>
          </p:cNvPr>
          <p:cNvGrpSpPr/>
          <p:nvPr/>
        </p:nvGrpSpPr>
        <p:grpSpPr>
          <a:xfrm>
            <a:off x="0" y="0"/>
            <a:ext cx="9144001" cy="454956"/>
            <a:chOff x="0" y="0"/>
            <a:chExt cx="9144001" cy="45495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BAC0C28-61FF-4DE5-ABCA-53C35ABEC431}"/>
                </a:ext>
              </a:extLst>
            </p:cNvPr>
            <p:cNvGrpSpPr/>
            <p:nvPr/>
          </p:nvGrpSpPr>
          <p:grpSpPr>
            <a:xfrm>
              <a:off x="0" y="0"/>
              <a:ext cx="9144001" cy="454956"/>
              <a:chOff x="0" y="0"/>
              <a:chExt cx="9144001" cy="45495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C521743-0473-4C95-AC9C-C20412AF2B09}"/>
                  </a:ext>
                </a:extLst>
              </p:cNvPr>
              <p:cNvSpPr/>
              <p:nvPr/>
            </p:nvSpPr>
            <p:spPr>
              <a:xfrm>
                <a:off x="0" y="128431"/>
                <a:ext cx="9144001" cy="3265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44DEEA-B940-4C1F-B306-2A41C84E20FC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365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2999FE-A025-41C2-9A30-6C4F876FBE24}"/>
                </a:ext>
              </a:extLst>
            </p:cNvPr>
            <p:cNvSpPr txBox="1"/>
            <p:nvPr/>
          </p:nvSpPr>
          <p:spPr>
            <a:xfrm>
              <a:off x="4319676" y="38778"/>
              <a:ext cx="4744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400" dirty="0">
                  <a:solidFill>
                    <a:schemeClr val="bg1"/>
                  </a:solidFill>
                </a:rPr>
                <a:t>IE 532 – ANALYSIS OF NETWORK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1877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30173</TotalTime>
  <Words>2168</Words>
  <Application>Microsoft Office PowerPoint</Application>
  <PresentationFormat>On-screen Show (4:3)</PresentationFormat>
  <Paragraphs>616</Paragraphs>
  <Slides>35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Narrow</vt:lpstr>
      <vt:lpstr>Calibri</vt:lpstr>
      <vt:lpstr>Cambria Math</vt:lpstr>
      <vt:lpstr>Times New Roman</vt:lpstr>
      <vt:lpstr>Office Theme</vt:lpstr>
      <vt:lpstr>Equation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Texas A&amp;M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test</dc:creator>
  <cp:lastModifiedBy>Purba, Denissa Sari Darmawi</cp:lastModifiedBy>
  <cp:revision>1659</cp:revision>
  <dcterms:created xsi:type="dcterms:W3CDTF">2007-07-19T16:58:50Z</dcterms:created>
  <dcterms:modified xsi:type="dcterms:W3CDTF">2019-12-17T04:59:17Z</dcterms:modified>
</cp:coreProperties>
</file>